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9" r:id="rId23"/>
    <p:sldId id="278" r:id="rId24"/>
    <p:sldId id="277" r:id="rId25"/>
    <p:sldId id="276" r:id="rId26"/>
  </p:sldIdLst>
  <p:sldSz cx="9144000" cy="6858000" type="screen4x3"/>
  <p:notesSz cx="9144000" cy="6858000"/>
  <p:defaultTextStyle>
    <a:defPPr>
      <a:defRPr lang="ru-RU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5pPr>
    <a:lvl6pPr marL="2286000" algn="l" defTabSz="914400">
      <a:defRPr>
        <a:solidFill>
          <a:schemeClr val="tx1"/>
        </a:solidFill>
        <a:latin typeface="Arial"/>
        <a:ea typeface="+mn-ea"/>
        <a:cs typeface="+mn-cs"/>
      </a:defRPr>
    </a:lvl6pPr>
    <a:lvl7pPr marL="2743200" algn="l" defTabSz="914400">
      <a:defRPr>
        <a:solidFill>
          <a:schemeClr val="tx1"/>
        </a:solidFill>
        <a:latin typeface="Arial"/>
        <a:ea typeface="+mn-ea"/>
        <a:cs typeface="+mn-cs"/>
      </a:defRPr>
    </a:lvl7pPr>
    <a:lvl8pPr marL="3200400" algn="l" defTabSz="914400">
      <a:defRPr>
        <a:solidFill>
          <a:schemeClr val="tx1"/>
        </a:solidFill>
        <a:latin typeface="Arial"/>
        <a:ea typeface="+mn-ea"/>
        <a:cs typeface="+mn-cs"/>
      </a:defRPr>
    </a:lvl8pPr>
    <a:lvl9pPr marL="3657600" algn="l" defTabSz="914400">
      <a:defRPr>
        <a:solidFill>
          <a:schemeClr val="tx1"/>
        </a:solidFill>
        <a:latin typeface="Arial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08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A310A-B1D4-4B50-998E-B20F4AB5FB31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7F728-5E25-49D6-9D1C-0A9226D96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93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7F728-5E25-49D6-9D1C-0A9226D963D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376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3856E-03A3-B1B2-A7CC-B6826F2B8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CBCD24A-4D08-5D2A-2E4C-97FEDB109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5B691C1-9618-3AA7-BCB5-05C4B6DC1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845591-9351-72E2-548C-3FB7612E7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7F728-5E25-49D6-9D1C-0A9226D963D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206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71E87-BD7E-4616-B083-02F804B315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69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4B81E1B-AECE-4A37-A257-EE6CACC7866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FFE8F2E-4C88-4952-9239-47B5C706AC4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543675" y="365125"/>
            <a:ext cx="1971675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28650" y="365125"/>
            <a:ext cx="5800725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1817288D-3338-43E6-B160-93957944F09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userDrawn="1">
  <p:cSld name="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 bwMode="auto">
          <a:xfrm>
            <a:off x="457200" y="274638"/>
            <a:ext cx="8229600" cy="585152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47467-A819-433E-9F30-124D44A26EC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68C76-86CF-015E-B05F-B0184CE35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341FCA1-1F85-0B98-5533-D492F7B63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BD1399-5A38-1321-9955-9F4EF45C2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A95-DAD7-47A7-AA1B-E15B13C9FCC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6A43A-24A7-BBA2-A177-C741F6513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9D8EE8-2381-32EA-AAF4-4B3C29F36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D6D2-A1B8-4644-89CC-87D902C3B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863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47011-67DF-2ABA-21BF-6B9F46264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ACBA60-F88E-36AF-5327-1B16B9145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A2CFBE-D0C1-272B-3BA6-278DEF57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A95-DAD7-47A7-AA1B-E15B13C9FCC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595141-2035-139D-6A8C-DF35D1DD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5ABDA5-7731-82D8-D127-B13E97EF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D6D2-A1B8-4644-89CC-87D902C3B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994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F882C-2D51-A716-0F05-CC29CDDF0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859180-0615-871C-1435-A1080AC9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D34646-39A0-96C1-BB01-1B7A436DB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A95-DAD7-47A7-AA1B-E15B13C9FCC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EFE5D7-BEA3-D663-559E-4A6A8418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BD0095-3356-2E6D-F828-FD47A813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D6D2-A1B8-4644-89CC-87D902C3B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132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3A714-1CFE-6292-ED45-52D7BC477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0871E3-DF96-A9E8-038D-415B60A84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E470B8-760A-D14E-4DA2-A60A6AF42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0202ED-D1D6-E522-7FC8-040C10FB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A95-DAD7-47A7-AA1B-E15B13C9FCC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E8E2AD-0F73-9713-8744-6CDCBF8B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7419BA-A9B5-6B67-AA0A-2FE1192F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D6D2-A1B8-4644-89CC-87D902C3B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243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0B188-4E91-6B46-E064-FEB0119F5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A7D661-8AB2-E775-71CB-09C2E042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94F36B-D1FE-FB90-3EBF-167468356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AD14F0-D8B0-C8F6-F050-55086391A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369719-A287-1015-30AA-767B7674A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C57253-ED61-ED1F-94A4-090B1AA13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A95-DAD7-47A7-AA1B-E15B13C9FCC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880EC7-166C-7D9A-726A-97FE6A58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D75D8A-62FB-B310-A8B0-19436B97F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D6D2-A1B8-4644-89CC-87D902C3B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57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ED53E-2FFD-F1B2-C4F2-27AF41133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18ED4B-277C-73C6-44A6-2541CB28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A95-DAD7-47A7-AA1B-E15B13C9FCC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661D0E-5DA0-E3AD-C095-D61CCB60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34137F-D050-CB67-0538-E760310E4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D6D2-A1B8-4644-89CC-87D902C3B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53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B5A9C4-FD47-F31B-84C9-2C0F4266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A95-DAD7-47A7-AA1B-E15B13C9FCC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4AD421-8D16-7B58-808A-9469C3B6A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BACA7C-F6F0-71B1-B570-BF804830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D6D2-A1B8-4644-89CC-87D902C3B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47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8F66A11-E6ED-42BD-B9CF-942487D4891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908CC7-F852-51A5-9C49-07C59FD23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67B065-F1FE-D59B-216F-54CDD0707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7051FE-086F-9ADC-E20A-7F16E4C01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8AB45B-4188-412F-6E98-93CCE4CA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A95-DAD7-47A7-AA1B-E15B13C9FCC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A5CA50-546D-C734-AE44-E8083449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F6549-AD37-1B42-3DEA-7572F120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D6D2-A1B8-4644-89CC-87D902C3B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541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757C5-5D44-7D85-D9D1-EDF2660A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DD8830-E3D5-542C-6647-27BAD6394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8A04A-142C-1C94-4C67-AFC5ABFC7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E614C6-9EB8-98B2-2DD4-5D5848C94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A95-DAD7-47A7-AA1B-E15B13C9FCC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2F15F-CE3B-5688-0D8E-709300C59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9B30AF-2BFF-268E-AA6B-298C4F5B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D6D2-A1B8-4644-89CC-87D902C3B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635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1EE3A-F55B-FD25-8213-6EE9FAD7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2103A8-6114-8E2C-DA8B-A278BE8F6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C5DDBB-F89E-C569-A75D-619BB2616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A95-DAD7-47A7-AA1B-E15B13C9FCC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A50FEF-1A09-EC45-7B1A-1DA4CC66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10BFE7-4E01-39F6-3D7D-70A7A000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D6D2-A1B8-4644-89CC-87D902C3B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778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04F638-94E3-0FF6-CFB9-03266B6285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4506D8-BE97-4DB4-0FAC-2FD7E4ED6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EBCB6-B546-98DC-78C1-B869E6BB3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A95-DAD7-47A7-AA1B-E15B13C9FCC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A12272-458F-CAF4-8CB2-ADC35D1A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24337D-C347-4DDE-4323-F919ECBF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8D6D2-A1B8-4644-89CC-87D902C3B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75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AD74B97-EF30-4B2C-9DDF-5390E673B29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28650" y="1825625"/>
            <a:ext cx="38862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29150" y="1825625"/>
            <a:ext cx="38862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F84BFFF-9A07-4FF7-B667-004DB5138C3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29841" y="365126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29842" y="2505074"/>
            <a:ext cx="3868340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29150" y="2505074"/>
            <a:ext cx="3887391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B768B91-F7F5-4084-A793-6F96EE7AD6C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05677BE-FA86-490D-B401-1FFD083888E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A6F0DE7-5F0A-40D6-A78C-A24970510CB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8CA3CA3-6B27-4D7E-91CB-D1498D9DDBD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008638E-1564-446A-ABE1-581B0F1DB1F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243B68E-09BC-4EA8-80B8-46C933DF95EA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2pPr>
      <a:lvl3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3pPr>
      <a:lvl4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4pPr>
      <a:lvl5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5pPr>
      <a:lvl6pPr marL="457200"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6pPr>
      <a:lvl7pPr marL="914400"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7pPr>
      <a:lvl8pPr marL="1371600"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8pPr>
      <a:lvl9pPr marL="1828800"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>
        <a:lnSpc>
          <a:spcPct val="90000"/>
        </a:lnSpc>
        <a:spcBef>
          <a:spcPts val="1000"/>
        </a:spcBef>
        <a:spcAft>
          <a:spcPts val="0"/>
        </a:spcAft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4F4C6-6FF4-7D2F-BD58-88B38C52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1DD705-00B2-C2EE-88EE-E546E7324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0A743-2499-3A90-C982-0557C8A15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2CDA95-DAD7-47A7-AA1B-E15B13C9FCC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DB0F4C-D8CE-CEE7-2041-696696202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03234F-610B-2F8C-7647-FF757A952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C8D6D2-A1B8-4644-89CC-87D902C3B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93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hyperlink" Target="https://disk.yandex.ru/i/p3cNVLOQO0-zmQ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hyperlink" Target="https://learningapps.org/watch?v=ptx1hupic2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hyperlink" Target="https://disk.yandex.ru/i/69RhobHoggHV6g" TargetMode="Externa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hyperlink" Target="https://disk.yandex.ru/d/yTY0RjF2qvsZOw" TargetMode="Externa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i/N6nk2QkwF9MxGg" TargetMode="External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learningapps.org/watch?v=pse6eqnnj2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disk.yandex.ru/i/RuGNDeeNf67eK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sk.yandex.ru/d/voUwoN9wmDA9ew" TargetMode="Externa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sk.yandex.ru/i/lz3d9swH0qGh1A" TargetMode="Externa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5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ingapps.org/watch?v=pimkdywu222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hyperlink" Target="https://learningapps.org/watch?v=p43hkbmtk25" TargetMode="External"/><Relationship Id="rId18" Type="http://schemas.openxmlformats.org/officeDocument/2006/relationships/image" Target="../media/image57.png"/><Relationship Id="rId3" Type="http://schemas.openxmlformats.org/officeDocument/2006/relationships/image" Target="../media/image43.JPG"/><Relationship Id="rId7" Type="http://schemas.openxmlformats.org/officeDocument/2006/relationships/image" Target="../media/image55.png"/><Relationship Id="rId12" Type="http://schemas.openxmlformats.org/officeDocument/2006/relationships/hyperlink" Target="https://learningapps.org/watch?v=pz8iem0gc25" TargetMode="External"/><Relationship Id="rId17" Type="http://schemas.openxmlformats.org/officeDocument/2006/relationships/slide" Target="slide21.xm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disk.yandex.ru/d/5e6qcjGGchC78g" TargetMode="External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hyperlink" Target="https://learningapps.org/watch?v=pg0qfmfcc25" TargetMode="External"/><Relationship Id="rId5" Type="http://schemas.openxmlformats.org/officeDocument/2006/relationships/hyperlink" Target="https://www.calameo.com/books/00734325114d974cbc5c3" TargetMode="External"/><Relationship Id="rId15" Type="http://schemas.openxmlformats.org/officeDocument/2006/relationships/hyperlink" Target="https://disk.yandex.ru/d/4W_PzpsArxrO7g" TargetMode="External"/><Relationship Id="rId10" Type="http://schemas.openxmlformats.org/officeDocument/2006/relationships/hyperlink" Target="https://learningapps.org/watch?v=pmgu76ji325" TargetMode="External"/><Relationship Id="rId19" Type="http://schemas.openxmlformats.org/officeDocument/2006/relationships/hyperlink" Target="https://www.calameo.com/read/0073432516b7cf13b3f27" TargetMode="External"/><Relationship Id="rId4" Type="http://schemas.openxmlformats.org/officeDocument/2006/relationships/slide" Target="slide3.xml"/><Relationship Id="rId9" Type="http://schemas.openxmlformats.org/officeDocument/2006/relationships/hyperlink" Target="https://learningapps.org/watch?v=pa4e2s9wc25" TargetMode="External"/><Relationship Id="rId14" Type="http://schemas.openxmlformats.org/officeDocument/2006/relationships/hyperlink" Target="https://learningapps.org/watch?v=pj43q0ei325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hyperlink" Target="https://lenta.profinansy.ru/podcasts/1764000" TargetMode="External"/><Relationship Id="rId18" Type="http://schemas.openxmlformats.org/officeDocument/2006/relationships/hyperlink" Target="https://www.jigsawplanet.com/?rc=play&amp;pid=0974036e07b3" TargetMode="External"/><Relationship Id="rId26" Type="http://schemas.openxmlformats.org/officeDocument/2006/relationships/hyperlink" Target="https://disk.yandex.ru/i/AfET3IiCf8f3Xg" TargetMode="External"/><Relationship Id="rId3" Type="http://schemas.openxmlformats.org/officeDocument/2006/relationships/image" Target="../media/image43.JPG"/><Relationship Id="rId21" Type="http://schemas.openxmlformats.org/officeDocument/2006/relationships/hyperlink" Target="https://www.jigsawplanet.com/?rc=play&amp;pid=190934bab306" TargetMode="External"/><Relationship Id="rId7" Type="http://schemas.openxmlformats.org/officeDocument/2006/relationships/hyperlink" Target="https://detifm.ru/fairy_tales/id/1410" TargetMode="External"/><Relationship Id="rId12" Type="http://schemas.openxmlformats.org/officeDocument/2006/relationships/image" Target="../media/image62.png"/><Relationship Id="rId17" Type="http://schemas.openxmlformats.org/officeDocument/2006/relationships/hyperlink" Target="https://www.jigsawplanet.com/?rc=play&amp;pid=0864d40e81b7" TargetMode="External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jigsawplanet.com/?rc=play&amp;pid=17900631380a" TargetMode="External"/><Relationship Id="rId20" Type="http://schemas.openxmlformats.org/officeDocument/2006/relationships/hyperlink" Target="https://www.jigsawplanet.com/?rc=play&amp;pid=2839712f1fc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24" Type="http://schemas.openxmlformats.org/officeDocument/2006/relationships/image" Target="../media/image64.png"/><Relationship Id="rId5" Type="http://schemas.openxmlformats.org/officeDocument/2006/relationships/hyperlink" Target="https://ru.riki.team/" TargetMode="External"/><Relationship Id="rId15" Type="http://schemas.openxmlformats.org/officeDocument/2006/relationships/hyperlink" Target="https://&#1084;&#1086;&#1080;&#1092;&#1080;&#1085;&#1072;&#1085;&#1089;&#1099;.&#1088;&#1092;/materials/pinkod.-azbuka-finansovyh-gramotnosti/" TargetMode="External"/><Relationship Id="rId23" Type="http://schemas.openxmlformats.org/officeDocument/2006/relationships/hyperlink" Target="https://detifm.ru/fairy_tales/id/1441" TargetMode="External"/><Relationship Id="rId10" Type="http://schemas.openxmlformats.org/officeDocument/2006/relationships/image" Target="../media/image56.jpg"/><Relationship Id="rId19" Type="http://schemas.openxmlformats.org/officeDocument/2006/relationships/hyperlink" Target="https://www.jigsawplanet.com/?rc=play&amp;pid=09b57fae8ac5" TargetMode="External"/><Relationship Id="rId4" Type="http://schemas.openxmlformats.org/officeDocument/2006/relationships/slide" Target="slide3.xml"/><Relationship Id="rId9" Type="http://schemas.openxmlformats.org/officeDocument/2006/relationships/hyperlink" Target="https://music.yandex.ru/album/20254097?play=1&amp;lang=hy&amp;dir=desc&amp;activeTab=about" TargetMode="External"/><Relationship Id="rId14" Type="http://schemas.openxmlformats.org/officeDocument/2006/relationships/image" Target="../media/image63.png"/><Relationship Id="rId22" Type="http://schemas.openxmlformats.org/officeDocument/2006/relationships/hyperlink" Target="https://music.yandex.ru/album/25512296" TargetMode="External"/><Relationship Id="rId27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jpeg"/><Relationship Id="rId5" Type="http://schemas.openxmlformats.org/officeDocument/2006/relationships/hyperlink" Target="https://disk.yandex.ru/i/8wo1_fol7YL2Vw" TargetMode="External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linetestpad.com/hwlpow5hdsxww" TargetMode="External"/><Relationship Id="rId5" Type="http://schemas.openxmlformats.org/officeDocument/2006/relationships/image" Target="../media/image56.jpg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8.xml"/><Relationship Id="rId18" Type="http://schemas.openxmlformats.org/officeDocument/2006/relationships/slide" Target="slide4.xml"/><Relationship Id="rId26" Type="http://schemas.openxmlformats.org/officeDocument/2006/relationships/slide" Target="slide22.xml"/><Relationship Id="rId3" Type="http://schemas.openxmlformats.org/officeDocument/2006/relationships/slide" Target="slide6.xml"/><Relationship Id="rId21" Type="http://schemas.openxmlformats.org/officeDocument/2006/relationships/image" Target="../media/image9.png"/><Relationship Id="rId7" Type="http://schemas.openxmlformats.org/officeDocument/2006/relationships/slide" Target="slide9.xml"/><Relationship Id="rId12" Type="http://schemas.openxmlformats.org/officeDocument/2006/relationships/slide" Target="slide15.xml"/><Relationship Id="rId17" Type="http://schemas.openxmlformats.org/officeDocument/2006/relationships/slide" Target="slide10.xml"/><Relationship Id="rId25" Type="http://schemas.openxmlformats.org/officeDocument/2006/relationships/image" Target="../media/image12.png"/><Relationship Id="rId2" Type="http://schemas.openxmlformats.org/officeDocument/2006/relationships/image" Target="../media/image6.jpg"/><Relationship Id="rId16" Type="http://schemas.openxmlformats.org/officeDocument/2006/relationships/slide" Target="slide16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24" Type="http://schemas.openxmlformats.org/officeDocument/2006/relationships/image" Target="../media/image11.png"/><Relationship Id="rId5" Type="http://schemas.openxmlformats.org/officeDocument/2006/relationships/slide" Target="slide7.xml"/><Relationship Id="rId15" Type="http://schemas.openxmlformats.org/officeDocument/2006/relationships/slide" Target="slide19.xml"/><Relationship Id="rId23" Type="http://schemas.openxmlformats.org/officeDocument/2006/relationships/slide" Target="slide20.xml"/><Relationship Id="rId28" Type="http://schemas.openxmlformats.org/officeDocument/2006/relationships/image" Target="../media/image13.jpeg"/><Relationship Id="rId10" Type="http://schemas.openxmlformats.org/officeDocument/2006/relationships/slide" Target="slide14.xml"/><Relationship Id="rId19" Type="http://schemas.openxmlformats.org/officeDocument/2006/relationships/image" Target="../media/image7.png"/><Relationship Id="rId4" Type="http://schemas.openxmlformats.org/officeDocument/2006/relationships/slide" Target="slide5.xml"/><Relationship Id="rId9" Type="http://schemas.openxmlformats.org/officeDocument/2006/relationships/slide" Target="slide12.xml"/><Relationship Id="rId14" Type="http://schemas.openxmlformats.org/officeDocument/2006/relationships/slide" Target="slide17.xml"/><Relationship Id="rId22" Type="http://schemas.openxmlformats.org/officeDocument/2006/relationships/image" Target="../media/image10.png"/><Relationship Id="rId27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2.png"/><Relationship Id="rId4" Type="http://schemas.openxmlformats.org/officeDocument/2006/relationships/hyperlink" Target="https://disk.yandex.ru/i/vijn1syG6aWBz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hyperlink" Target="https://disk.yandex.ru/d/IoZpDSMrXwULsw" TargetMode="Externa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USvVZHhRpJUZzw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hyperlink" Target="https://learningapps.org/watch?v=pecwyvxdk2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3.jpg"/><Relationship Id="rId4" Type="http://schemas.openxmlformats.org/officeDocument/2006/relationships/hyperlink" Target="https://disk.yandex.ru/i/RRFlVCjmAbxIo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disk.yandex.ru/d/G00vs0C5uOxUMw" TargetMode="Externa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CEF8FA"/>
            </a:gs>
            <a:gs pos="61000">
              <a:srgbClr val="91EBD4"/>
            </a:gs>
            <a:gs pos="65564">
              <a:srgbClr val="8CEAD1"/>
            </a:gs>
            <a:gs pos="74000">
              <a:srgbClr val="81E6C8"/>
            </a:gs>
            <a:gs pos="83000">
              <a:srgbClr val="81E6C8"/>
            </a:gs>
            <a:gs pos="100000">
              <a:srgbClr val="BFF3E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>
            <a:off x="471407" y="1942062"/>
            <a:ext cx="4968552" cy="1906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b="1">
                <a:solidFill>
                  <a:schemeClr val="tx1"/>
                </a:solidFill>
                <a:latin typeface="Constantia"/>
                <a:ea typeface="+mj-ea"/>
                <a:cs typeface="+mj-cs"/>
              </a:rPr>
              <a:t>МЕТОДИЧЕСКИЙ КОМПЛЕКС</a:t>
            </a:r>
            <a:endParaRPr/>
          </a:p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endParaRPr lang="en-US" sz="2800" b="1">
              <a:solidFill>
                <a:schemeClr val="tx1"/>
              </a:solidFill>
              <a:latin typeface="Constantia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800" b="1">
                <a:solidFill>
                  <a:schemeClr val="tx1"/>
                </a:solidFill>
                <a:latin typeface="Constantia"/>
                <a:ea typeface="+mj-ea"/>
                <a:cs typeface="+mj-cs"/>
              </a:rPr>
              <a:t>«УМКа</a:t>
            </a:r>
            <a:r>
              <a:rPr lang="ru-RU" sz="4800" b="1">
                <a:solidFill>
                  <a:schemeClr val="tx1"/>
                </a:solidFill>
                <a:latin typeface="Constantia"/>
                <a:ea typeface="+mj-ea"/>
                <a:cs typeface="+mj-cs"/>
              </a:rPr>
              <a:t>БАНК»</a:t>
            </a:r>
            <a:endParaRPr lang="en-US" sz="4800" b="1">
              <a:solidFill>
                <a:schemeClr val="tx1"/>
              </a:solidFill>
              <a:latin typeface="Constantia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592125" y="189213"/>
            <a:ext cx="7083834" cy="680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00">
                <a:latin typeface="+mn-lt"/>
              </a:rPr>
              <a:t>Государственное бюджетное дошкольное образовательное учреждение</a:t>
            </a:r>
            <a:endParaRPr/>
          </a:p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00">
                <a:latin typeface="+mn-lt"/>
              </a:rPr>
              <a:t>детский сад № 87 Красносельского района Санкт-Петербурга</a:t>
            </a:r>
            <a:endParaRPr/>
          </a:p>
        </p:txBody>
      </p:sp>
      <p:pic>
        <p:nvPicPr>
          <p:cNvPr id="9" name="Рисунок 8" descr="Изображение выглядит как мультфильм, млекопитающее, снеговик, плакат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r="4329" b="-4"/>
          <a:stretch/>
        </p:blipFill>
        <p:spPr bwMode="auto">
          <a:xfrm>
            <a:off x="6084168" y="3741781"/>
            <a:ext cx="3066507" cy="3116225"/>
          </a:xfrm>
          <a:custGeom>
            <a:avLst/>
            <a:gdLst/>
            <a:ahLst/>
            <a:cxnLst/>
            <a:rect l="l" t="t" r="r" b="b"/>
            <a:pathLst>
              <a:path w="3747932" h="3176541" extrusionOk="0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7" name="Рисунок 6" descr="Изображение выглядит как текст, Денежная купюра, Наличные средства, деньги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34055" r="23974"/>
          <a:stretch/>
        </p:blipFill>
        <p:spPr bwMode="auto">
          <a:xfrm>
            <a:off x="4563549" y="2895500"/>
            <a:ext cx="2110280" cy="2613690"/>
          </a:xfrm>
          <a:custGeom>
            <a:avLst/>
            <a:gdLst/>
            <a:ahLst/>
            <a:cxnLst/>
            <a:rect l="l" t="t" r="r" b="b"/>
            <a:pathLst>
              <a:path w="3458367" h="3476265" extrusionOk="0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4" name="Рисунок 3" descr="Изображение выглядит как рисунок, зарисовка, иллюстрация, дизайн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l="26074" r="25363" b="3"/>
          <a:stretch/>
        </p:blipFill>
        <p:spPr bwMode="auto">
          <a:xfrm>
            <a:off x="5520774" y="773843"/>
            <a:ext cx="3434907" cy="2967937"/>
          </a:xfrm>
          <a:custGeom>
            <a:avLst/>
            <a:gdLst/>
            <a:ahLst/>
            <a:cxnLst/>
            <a:rect l="l" t="t" r="r" b="b"/>
            <a:pathLst>
              <a:path w="4579876" h="3536502" extrusionOk="0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22903" y="4889227"/>
            <a:ext cx="2348713" cy="195537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 bwMode="auto">
          <a:xfrm>
            <a:off x="107504" y="100222"/>
            <a:ext cx="8928992" cy="6672403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40389" y="156877"/>
            <a:ext cx="1551291" cy="1551291"/>
          </a:xfrm>
          <a:prstGeom prst="flowChartConnector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1477705" y="5299893"/>
            <a:ext cx="5760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Шиловская Ольга Сергеевна, Ст. воспитатель;</a:t>
            </a:r>
            <a:endParaRPr/>
          </a:p>
          <a:p>
            <a:pPr>
              <a:defRPr/>
            </a:pPr>
            <a:r>
              <a:rPr lang="ru-RU"/>
              <a:t>Тимофеева Елена Леонидовна, воспитатель; </a:t>
            </a:r>
            <a:endParaRPr/>
          </a:p>
          <a:p>
            <a:pPr>
              <a:defRPr/>
            </a:pPr>
            <a:r>
              <a:rPr lang="ru-RU"/>
              <a:t>Смирницкая Ольга Ивановна, воспитатель.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колесо, игрушка, еда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33046" y="1790848"/>
            <a:ext cx="6877907" cy="4555737"/>
          </a:xfrm>
          <a:prstGeom prst="rect">
            <a:avLst/>
          </a:prstGeom>
        </p:spPr>
      </p:pic>
      <p:grpSp>
        <p:nvGrpSpPr>
          <p:cNvPr id="14339" name="Group 4"/>
          <p:cNvGrpSpPr/>
          <p:nvPr/>
        </p:nvGrpSpPr>
        <p:grpSpPr bwMode="auto">
          <a:xfrm>
            <a:off x="8604448" y="6165304"/>
            <a:ext cx="526802" cy="668884"/>
            <a:chOff x="4967" y="3702"/>
            <a:chExt cx="635" cy="499"/>
          </a:xfrm>
        </p:grpSpPr>
        <p:sp>
          <p:nvSpPr>
            <p:cNvPr id="14346" name="AutoShape 5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14347" name="AutoShape 6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 bwMode="auto">
          <a:xfrm>
            <a:off x="1746257" y="114375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 2</a:t>
            </a:r>
            <a:b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</a:b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«Деньги и цена (стоимость)»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261412" y="6490922"/>
            <a:ext cx="5966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u="sng">
                <a:latin typeface="Constantia"/>
              </a:rPr>
              <a:t>Рабочий лист. Ссылка: </a:t>
            </a:r>
            <a:r>
              <a:rPr lang="en-US" sz="1400" u="sng">
                <a:latin typeface="Constantia"/>
                <a:hlinkClick r:id="rId4" tooltip="https://disk.yandex.ru/i/p3cNVLOQO0-zmQ"/>
              </a:rPr>
              <a:t>https://disk.yandex.ru/i/p3cNVLOQO0-zmQ</a:t>
            </a:r>
            <a:r>
              <a:rPr lang="ru-RU" sz="1400" u="sng">
                <a:latin typeface="Constantia"/>
              </a:rPr>
              <a:t> </a:t>
            </a:r>
            <a:endParaRPr/>
          </a:p>
        </p:txBody>
      </p:sp>
      <p:sp>
        <p:nvSpPr>
          <p:cNvPr id="2" name="AutoShape 10"/>
          <p:cNvSpPr>
            <a:spLocks noChangeArrowheads="1"/>
          </p:cNvSpPr>
          <p:nvPr/>
        </p:nvSpPr>
        <p:spPr bwMode="auto">
          <a:xfrm>
            <a:off x="271666" y="10716"/>
            <a:ext cx="576064" cy="530536"/>
          </a:xfrm>
          <a:prstGeom prst="cube">
            <a:avLst>
              <a:gd name="adj" fmla="val 25000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>
                <a:solidFill>
                  <a:srgbClr val="FFFF66"/>
                </a:solidFill>
                <a:cs typeface="Arial"/>
              </a:rPr>
              <a:t>2.3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alphaModFix amt="85000"/>
          </a:blip>
          <a:stretch/>
        </p:blipFill>
        <p:spPr bwMode="auto">
          <a:xfrm>
            <a:off x="7602803" y="-51491"/>
            <a:ext cx="1449882" cy="1340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6"/>
          <a:srcRect l="27348" t="6496" r="28132" b="11049"/>
          <a:stretch/>
        </p:blipFill>
        <p:spPr bwMode="auto">
          <a:xfrm rot="5400000">
            <a:off x="5565623" y="1796137"/>
            <a:ext cx="1085932" cy="105695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 bwMode="auto">
          <a:xfrm>
            <a:off x="1091920" y="1017541"/>
            <a:ext cx="7731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latin typeface="Constantia"/>
              </a:rPr>
              <a:t>Задание: </a:t>
            </a:r>
            <a:endParaRPr/>
          </a:p>
          <a:p>
            <a:pPr>
              <a:defRPr/>
            </a:pPr>
            <a:r>
              <a:rPr lang="ru-RU">
                <a:latin typeface="Constantia"/>
              </a:rPr>
              <a:t>Рассмотри каждую группу товаров и обведи товар большей стоимости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alphaModFix amt="35000"/>
          </a:blip>
          <a:stretch/>
        </p:blipFill>
        <p:spPr bwMode="auto">
          <a:xfrm>
            <a:off x="-23986" y="-10716"/>
            <a:ext cx="9118972" cy="6858000"/>
          </a:xfrm>
          <a:prstGeom prst="rect">
            <a:avLst/>
          </a:prstGeom>
        </p:spPr>
      </p:pic>
      <p:grpSp>
        <p:nvGrpSpPr>
          <p:cNvPr id="16387" name="Group 4"/>
          <p:cNvGrpSpPr/>
          <p:nvPr/>
        </p:nvGrpSpPr>
        <p:grpSpPr bwMode="auto">
          <a:xfrm>
            <a:off x="8542126" y="6179369"/>
            <a:ext cx="539552" cy="678631"/>
            <a:chOff x="4967" y="3702"/>
            <a:chExt cx="635" cy="499"/>
          </a:xfrm>
        </p:grpSpPr>
        <p:sp>
          <p:nvSpPr>
            <p:cNvPr id="16393" name="AutoShape 5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16394" name="AutoShape 6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 bwMode="auto">
          <a:xfrm>
            <a:off x="1107986" y="56971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</a:t>
            </a:r>
            <a:r>
              <a:rPr lang="ru-RU" sz="2400" b="1">
                <a:latin typeface="Constantia"/>
                <a:cs typeface="Times New Roman"/>
              </a:rPr>
              <a:t> 2</a:t>
            </a:r>
            <a:br>
              <a:rPr lang="ru-RU" sz="2400" b="1">
                <a:latin typeface="Constantia"/>
                <a:cs typeface="Times New Roman"/>
              </a:rPr>
            </a:br>
            <a:r>
              <a:rPr lang="ru-RU" sz="2400" b="1">
                <a:latin typeface="Constantia"/>
                <a:cs typeface="Times New Roman"/>
              </a:rPr>
              <a:t>«</a:t>
            </a: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Деньги и цена (стоимость)</a:t>
            </a:r>
            <a:r>
              <a:rPr lang="ru-RU" sz="2400" b="1">
                <a:latin typeface="Constantia"/>
                <a:cs typeface="Times New Roman"/>
              </a:rPr>
              <a:t>»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146106" y="929671"/>
            <a:ext cx="655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u="sng">
                <a:latin typeface="Constantia"/>
              </a:rPr>
              <a:t>Электронная игра. Ссылка:  </a:t>
            </a:r>
            <a:r>
              <a:rPr lang="en-US" sz="1400" u="sng">
                <a:latin typeface="Constantia"/>
                <a:ea typeface="Calibri"/>
                <a:cs typeface="Times New Roman"/>
                <a:hlinkClick r:id="rId4" tooltip="https://learningapps.org/watch?v=ptx1hupic22"/>
              </a:rPr>
              <a:t>https://learningapps.org/watch?v=ptx1hupic22</a:t>
            </a:r>
            <a:endParaRPr lang="ru-RU" sz="1400" u="sng">
              <a:latin typeface="Constantia"/>
              <a:ea typeface="Calibri"/>
              <a:cs typeface="Times New Roman"/>
            </a:endParaRPr>
          </a:p>
          <a:p>
            <a:pPr>
              <a:defRPr/>
            </a:pPr>
            <a:r>
              <a:rPr lang="ru-RU" sz="1400" u="sng">
                <a:latin typeface="Constantia"/>
              </a:rPr>
              <a:t>   или </a:t>
            </a:r>
            <a:r>
              <a:rPr lang="en-US" sz="1400" u="sng">
                <a:latin typeface="Constantia"/>
              </a:rPr>
              <a:t>Qr – </a:t>
            </a:r>
            <a:r>
              <a:rPr lang="ru-RU" sz="1400" u="sng">
                <a:latin typeface="Constantia"/>
              </a:rPr>
              <a:t>код.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3843356" y="1434802"/>
            <a:ext cx="3168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prstClr val="black"/>
                </a:solidFill>
                <a:latin typeface="Constantia"/>
                <a:ea typeface="+mj-ea"/>
                <a:cs typeface="Times New Roman"/>
              </a:rPr>
              <a:t>Электронная игра </a:t>
            </a:r>
            <a:br>
              <a:rPr lang="ru-RU" sz="16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ea typeface="+mj-ea"/>
                <a:cs typeface="Times New Roman"/>
              </a:rPr>
            </a:br>
            <a: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ea typeface="+mj-ea"/>
                <a:cs typeface="Times New Roman"/>
              </a:rPr>
              <a:t>«Купи продукты» </a:t>
            </a:r>
            <a:endParaRPr lang="ru-RU" sz="180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271666" y="10716"/>
            <a:ext cx="576064" cy="530536"/>
          </a:xfrm>
          <a:prstGeom prst="cube">
            <a:avLst>
              <a:gd name="adj" fmla="val 25000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>
                <a:solidFill>
                  <a:srgbClr val="FFFF66"/>
                </a:solidFill>
                <a:cs typeface="Arial"/>
              </a:rPr>
              <a:t>2.4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05448" y="-64872"/>
            <a:ext cx="1310901" cy="1212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90879" y="1513896"/>
            <a:ext cx="1963043" cy="19630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 bwMode="auto">
          <a:xfrm>
            <a:off x="2536375" y="2152282"/>
            <a:ext cx="57894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u="sng">
                <a:latin typeface="Times New Roman"/>
                <a:cs typeface="Times New Roman"/>
              </a:rPr>
              <a:t>Игровое задание</a:t>
            </a:r>
            <a:r>
              <a:rPr lang="ru-RU" sz="1800">
                <a:latin typeface="Times New Roman"/>
                <a:cs typeface="Times New Roman"/>
              </a:rPr>
              <a:t>: </a:t>
            </a:r>
            <a:r>
              <a:rPr lang="ru-RU" sz="1800">
                <a:latin typeface="Times New Roman"/>
                <a:ea typeface="Calibri"/>
              </a:rPr>
              <a:t>Купи продукты на определенную сумму. Для этого перетащи карточки с изображением продуктов в нужную корзину.  В каждую корзину нужно положить 2 товара. Для проверки задания нажми на галочку в правом нижнем углу экрана. Если задание выполнено верно, рамки окрашиваются в зеленый цвет, ошибки выделяются красным. Если не сможешь справиться с заданием сам, позови на помощь взрослого</a:t>
            </a:r>
            <a:endParaRPr lang="ru-RU"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>
          <a:blip r:embed="rId7">
            <a:alphaModFix amt="85000"/>
          </a:blip>
          <a:srcRect t="7759" b="9400"/>
          <a:stretch/>
        </p:blipFill>
        <p:spPr bwMode="auto">
          <a:xfrm>
            <a:off x="1619672" y="4485553"/>
            <a:ext cx="6300192" cy="24158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7411" name="Group 4"/>
          <p:cNvGrpSpPr/>
          <p:nvPr/>
        </p:nvGrpSpPr>
        <p:grpSpPr bwMode="auto">
          <a:xfrm>
            <a:off x="8532439" y="6309320"/>
            <a:ext cx="504007" cy="537716"/>
            <a:chOff x="4967" y="3702"/>
            <a:chExt cx="635" cy="499"/>
          </a:xfrm>
        </p:grpSpPr>
        <p:sp>
          <p:nvSpPr>
            <p:cNvPr id="17417" name="AutoShape 5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17418" name="AutoShape 6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291809" y="20616"/>
            <a:ext cx="576064" cy="530536"/>
          </a:xfrm>
          <a:prstGeom prst="cube">
            <a:avLst>
              <a:gd name="adj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>
                <a:solidFill>
                  <a:srgbClr val="FFFF66"/>
                </a:solidFill>
                <a:cs typeface="Arial"/>
              </a:rPr>
              <a:t>3.1</a:t>
            </a:r>
            <a:endParaRPr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168015" y="96869"/>
            <a:ext cx="6860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 3</a:t>
            </a:r>
            <a:b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</a:b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«</a:t>
            </a: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cs typeface="Times New Roman"/>
              </a:rPr>
              <a:t>Реклама: правда и ложь, разум и чувства, </a:t>
            </a:r>
            <a:endParaRPr/>
          </a:p>
          <a:p>
            <a:pPr lvl="0" algn="ctr"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cs typeface="Times New Roman"/>
              </a:rPr>
              <a:t>желания и возможности</a:t>
            </a: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»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939365" y="1321497"/>
            <a:ext cx="1676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Constantia"/>
                <a:cs typeface="Times New Roman"/>
              </a:rPr>
              <a:t>1. Видеосюжет</a:t>
            </a:r>
            <a:endParaRPr lang="ru-RU" u="sng">
              <a:latin typeface="Constantia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9479" y="4613113"/>
            <a:ext cx="8372960" cy="223392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 bwMode="auto">
          <a:xfrm>
            <a:off x="939365" y="200757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i="0" u="sng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</a:rPr>
              <a:t>2</a:t>
            </a:r>
            <a:r>
              <a:rPr lang="en-US" sz="1800" b="0" i="0" u="sng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</a:rPr>
              <a:t>. </a:t>
            </a:r>
            <a:r>
              <a:rPr lang="ru-RU" sz="1800" b="0" i="0" u="sng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</a:rPr>
              <a:t>Вопросы</a:t>
            </a:r>
            <a:r>
              <a:rPr lang="ru-RU" u="sng">
                <a:solidFill>
                  <a:prstClr val="black"/>
                </a:solidFill>
              </a:rPr>
              <a:t>:</a:t>
            </a: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1181736" y="2719392"/>
            <a:ext cx="6846648" cy="1349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800">
                <a:latin typeface="Times New Roman"/>
                <a:ea typeface="Calibri"/>
                <a:cs typeface="Times New Roman"/>
              </a:rPr>
              <a:t>Что было просто необходимо купить Барашу?</a:t>
            </a:r>
            <a:endParaRPr lang="ru-RU" sz="180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defRPr/>
            </a:pPr>
            <a:r>
              <a:rPr lang="ru-RU" sz="1800">
                <a:latin typeface="Times New Roman"/>
                <a:ea typeface="Calibri"/>
                <a:cs typeface="Times New Roman"/>
              </a:rPr>
              <a:t>Какие рекламные уловки вы заметили в этом сюжете?</a:t>
            </a:r>
            <a:endParaRPr/>
          </a:p>
          <a:p>
            <a:pPr marL="342900" lvl="0" indent="-342900">
              <a:lnSpc>
                <a:spcPct val="114999"/>
              </a:lnSpc>
              <a:spcAft>
                <a:spcPts val="1000"/>
              </a:spcAft>
              <a:buFont typeface="+mj-lt"/>
              <a:buAutoNum type="arabicPeriod"/>
              <a:defRPr/>
            </a:pPr>
            <a:r>
              <a:rPr lang="ru-RU" sz="1800">
                <a:latin typeface="Times New Roman"/>
                <a:ea typeface="Calibri"/>
                <a:cs typeface="Times New Roman"/>
              </a:rPr>
              <a:t>С</a:t>
            </a:r>
            <a:r>
              <a:rPr lang="ru-RU" sz="1800">
                <a:latin typeface="Times New Roman"/>
                <a:ea typeface="Calibri"/>
              </a:rPr>
              <a:t>оздайте свою рекламу «хорошего» зонта и нарисуйте его.</a:t>
            </a:r>
            <a:endParaRPr lang="ru-RU" sz="2000">
              <a:solidFill>
                <a:srgbClr val="FF0000"/>
              </a:solidFill>
              <a:latin typeface="Constantia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rot="2547385">
            <a:off x="2725256" y="1426654"/>
            <a:ext cx="537716" cy="537716"/>
          </a:xfrm>
          <a:prstGeom prst="rect">
            <a:avLst/>
          </a:prstGeom>
          <a:noFill/>
        </p:spPr>
      </p:pic>
      <p:sp>
        <p:nvSpPr>
          <p:cNvPr id="4" name="Равнобедренный треугольник 3">
            <a:hlinkClick r:id="rId5"/>
          </p:cNvPr>
          <p:cNvSpPr/>
          <p:nvPr/>
        </p:nvSpPr>
        <p:spPr bwMode="auto">
          <a:xfrm rot="5400000">
            <a:off x="3226190" y="1400066"/>
            <a:ext cx="575248" cy="542578"/>
          </a:xfrm>
          <a:prstGeom prst="triangle">
            <a:avLst>
              <a:gd name="adj" fmla="val 50000"/>
            </a:avLst>
          </a:prstGeom>
          <a:solidFill>
            <a:srgbClr val="FF5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4028380" y="1521579"/>
            <a:ext cx="461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u="sng">
                <a:solidFill>
                  <a:srgbClr val="0563C1"/>
                </a:solidFill>
                <a:latin typeface="Times New Roman"/>
                <a:ea typeface="Calibri"/>
                <a:cs typeface="Times New Roman"/>
                <a:hlinkClick r:id="rId5" tooltip="https://disk.yandex.ru/i/69RhobHoggHV6g"/>
              </a:rPr>
              <a:t>https://disk.yandex.ru/i/69RhobHoggHV6g</a:t>
            </a:r>
            <a:endParaRPr lang="ru-RU"/>
          </a:p>
        </p:txBody>
      </p:sp>
      <p:pic>
        <p:nvPicPr>
          <p:cNvPr id="12" name="Рисунок 11" descr="Изображение выглядит как текст, коллекция картинок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558881" y="24906"/>
            <a:ext cx="1506084" cy="11446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498" y="0"/>
            <a:ext cx="9119616" cy="6858000"/>
          </a:xfrm>
          <a:prstGeom prst="rect">
            <a:avLst/>
          </a:prstGeom>
        </p:spPr>
      </p:pic>
      <p:grpSp>
        <p:nvGrpSpPr>
          <p:cNvPr id="19459" name="Group 4"/>
          <p:cNvGrpSpPr/>
          <p:nvPr/>
        </p:nvGrpSpPr>
        <p:grpSpPr bwMode="auto">
          <a:xfrm>
            <a:off x="8341654" y="6093296"/>
            <a:ext cx="551519" cy="575792"/>
            <a:chOff x="4967" y="3702"/>
            <a:chExt cx="635" cy="499"/>
          </a:xfrm>
        </p:grpSpPr>
        <p:sp>
          <p:nvSpPr>
            <p:cNvPr id="19466" name="AutoShape 5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19467" name="AutoShape 6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 bwMode="auto">
          <a:xfrm>
            <a:off x="697837" y="116227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</a:t>
            </a:r>
            <a:r>
              <a:rPr lang="ru-RU" sz="2400" b="1">
                <a:solidFill>
                  <a:prstClr val="black"/>
                </a:solidFill>
                <a:latin typeface="Consolas"/>
                <a:cs typeface="Times New Roman"/>
              </a:rPr>
              <a:t> 3</a:t>
            </a:r>
            <a:endParaRPr/>
          </a:p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«</a:t>
            </a: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Реклама: правда и ложь, разум и чувства, </a:t>
            </a:r>
            <a:endParaRPr/>
          </a:p>
          <a:p>
            <a:pPr lvl="0" algn="ctr"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желания и возможности</a:t>
            </a: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»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713829" y="1210313"/>
            <a:ext cx="7571108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>
                <a:latin typeface="Constantia"/>
                <a:cs typeface="Times New Roman"/>
              </a:rPr>
              <a:t>Дидактическая игра  «</a:t>
            </a:r>
            <a:r>
              <a:rPr lang="ru-RU" b="1">
                <a:highlight>
                  <a:srgbClr val="FFFFFF"/>
                </a:highlight>
                <a:latin typeface="Constantia"/>
                <a:cs typeface="Times New Roman"/>
              </a:rPr>
              <a:t>Реклама овощей и фруктов»</a:t>
            </a:r>
            <a:endParaRPr/>
          </a:p>
          <a:p>
            <a:pPr marL="90170">
              <a:lnSpc>
                <a:spcPct val="150000"/>
              </a:lnSpc>
              <a:spcAft>
                <a:spcPts val="1000"/>
              </a:spcAft>
              <a:defRPr/>
            </a:pPr>
            <a:r>
              <a:rPr lang="ru-RU" sz="1800" u="sng">
                <a:latin typeface="Times New Roman"/>
                <a:ea typeface="Calibri"/>
                <a:cs typeface="Times New Roman"/>
              </a:rPr>
              <a:t>Игровое задание:</a:t>
            </a:r>
            <a:r>
              <a:rPr lang="ru-RU" sz="1800">
                <a:latin typeface="Times New Roman"/>
                <a:ea typeface="Calibri"/>
                <a:cs typeface="Times New Roman"/>
              </a:rPr>
              <a:t> с помощью рекламы потребитель узнаёт, какие положительные качества есть у товара. Подбери к товару рекламу. </a:t>
            </a:r>
            <a:endParaRPr lang="ru-RU" sz="1800">
              <a:latin typeface="Calibri"/>
              <a:ea typeface="Calibri"/>
              <a:cs typeface="Times New Roman"/>
            </a:endParaRPr>
          </a:p>
          <a:p>
            <a:pPr>
              <a:defRPr/>
            </a:pPr>
            <a:r>
              <a:rPr lang="ru-RU" sz="1800">
                <a:latin typeface="Times New Roman"/>
                <a:ea typeface="Times New Roman"/>
              </a:rPr>
              <a:t> </a:t>
            </a:r>
            <a:endParaRPr/>
          </a:p>
          <a:p>
            <a:pPr algn="just">
              <a:lnSpc>
                <a:spcPct val="150000"/>
              </a:lnSpc>
              <a:defRPr/>
            </a:pPr>
            <a:r>
              <a:rPr lang="ru-RU">
                <a:latin typeface="Constantia"/>
                <a:cs typeface="Times New Roman"/>
              </a:rPr>
              <a:t>.</a:t>
            </a:r>
            <a:endParaRPr lang="ru-RU">
              <a:latin typeface="Constantia"/>
            </a:endParaRP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291809" y="20616"/>
            <a:ext cx="576064" cy="530536"/>
          </a:xfrm>
          <a:prstGeom prst="cube">
            <a:avLst>
              <a:gd name="adj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>
                <a:solidFill>
                  <a:srgbClr val="FFFF66"/>
                </a:solidFill>
                <a:cs typeface="Arial"/>
              </a:rPr>
              <a:t>3.2</a:t>
            </a:r>
            <a:endParaRPr/>
          </a:p>
        </p:txBody>
      </p:sp>
      <p:pic>
        <p:nvPicPr>
          <p:cNvPr id="6" name="Рисунок 5" descr="Изображение выглядит как текст, коллекция картинок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01323" y="47056"/>
            <a:ext cx="1630125" cy="12388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 bwMode="auto">
          <a:xfrm>
            <a:off x="250826" y="6224585"/>
            <a:ext cx="3540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u="sng">
                <a:latin typeface="Constantia"/>
              </a:rPr>
              <a:t>Дидактическая игра. Распечатай и играй</a:t>
            </a:r>
            <a:endParaRPr/>
          </a:p>
          <a:p>
            <a:pPr>
              <a:defRPr/>
            </a:pPr>
            <a:r>
              <a:rPr lang="ru-RU" sz="1400" u="sng">
                <a:latin typeface="Constantia"/>
              </a:rPr>
              <a:t>Ссылка для скачивания</a:t>
            </a:r>
            <a:r>
              <a:rPr lang="ru-RU" sz="1100" u="sng">
                <a:latin typeface="Constantia"/>
              </a:rPr>
              <a:t>: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3173236" y="6503971"/>
            <a:ext cx="5003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>
                <a:hlinkClick r:id="rId5" tooltip="https://disk.yandex.ru/d/yTY0RjF2qvsZOw"/>
              </a:rPr>
              <a:t>https://disk.yandex.ru/d/yTY0RjF2qvsZOw</a:t>
            </a:r>
            <a:r>
              <a:rPr lang="ru-RU"/>
              <a:t> </a:t>
            </a:r>
            <a:endParaRPr/>
          </a:p>
        </p:txBody>
      </p:sp>
      <p:pic>
        <p:nvPicPr>
          <p:cNvPr id="14" name="Рисунок 13" descr="Изображение выглядит как текст, овощи, фрукт, Продовольственная группа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6199999">
            <a:off x="2510094" y="1905491"/>
            <a:ext cx="3680703" cy="490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002489" y="74615"/>
            <a:ext cx="6786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 3</a:t>
            </a:r>
            <a:endParaRPr/>
          </a:p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«</a:t>
            </a: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cs typeface="Times New Roman"/>
              </a:rPr>
              <a:t>Реклама: правда и ложь, разум и чувства, </a:t>
            </a:r>
            <a:endParaRPr/>
          </a:p>
          <a:p>
            <a:pPr lvl="0" algn="ctr"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cs typeface="Times New Roman"/>
              </a:rPr>
              <a:t>желания и возможности</a:t>
            </a: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»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35673" y="6525381"/>
            <a:ext cx="27430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100" u="sng">
                <a:latin typeface="Constantia"/>
              </a:rPr>
              <a:t>Рабочий лист . Ссылка для скачивания:</a:t>
            </a:r>
            <a:endParaRPr/>
          </a:p>
          <a:p>
            <a:pPr>
              <a:defRPr/>
            </a:pPr>
            <a:endParaRPr lang="en-US" sz="1100" u="sng">
              <a:latin typeface="Constantia"/>
            </a:endParaRPr>
          </a:p>
          <a:p>
            <a:pPr>
              <a:defRPr/>
            </a:pPr>
            <a:r>
              <a:rPr lang="ru-RU" sz="1100" u="sng"/>
              <a:t>      </a:t>
            </a:r>
            <a:endParaRPr/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291809" y="20616"/>
            <a:ext cx="576064" cy="530536"/>
          </a:xfrm>
          <a:prstGeom prst="cube">
            <a:avLst>
              <a:gd name="adj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>
                <a:solidFill>
                  <a:srgbClr val="FFFF66"/>
                </a:solidFill>
                <a:cs typeface="Arial"/>
              </a:rPr>
              <a:t>3.3</a:t>
            </a:r>
            <a:endParaRPr/>
          </a:p>
        </p:txBody>
      </p:sp>
      <p:grpSp>
        <p:nvGrpSpPr>
          <p:cNvPr id="18435" name="Group 4"/>
          <p:cNvGrpSpPr/>
          <p:nvPr/>
        </p:nvGrpSpPr>
        <p:grpSpPr bwMode="auto">
          <a:xfrm>
            <a:off x="8460432" y="6237312"/>
            <a:ext cx="576014" cy="576139"/>
            <a:chOff x="4967" y="3702"/>
            <a:chExt cx="635" cy="499"/>
          </a:xfrm>
        </p:grpSpPr>
        <p:sp>
          <p:nvSpPr>
            <p:cNvPr id="18441" name="AutoShape 5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18442" name="AutoShape 6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pic>
        <p:nvPicPr>
          <p:cNvPr id="6" name="Рисунок 5" descr="Изображение выглядит как текст, коллекция картинок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789385" y="20616"/>
            <a:ext cx="1342093" cy="1019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02489" y="1628800"/>
            <a:ext cx="7324041" cy="491725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72000" y="4238064"/>
            <a:ext cx="1680044" cy="239238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одежда, в помещении, стена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 l="28761" t="3620" r="34794"/>
          <a:stretch/>
        </p:blipFill>
        <p:spPr bwMode="auto">
          <a:xfrm>
            <a:off x="890769" y="4086619"/>
            <a:ext cx="1229596" cy="24387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21408069">
            <a:off x="1016556" y="1824038"/>
            <a:ext cx="697380" cy="5236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3095181" y="1254898"/>
            <a:ext cx="327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latin typeface="Constantia"/>
              </a:rPr>
              <a:t>Найди на картинке рекламу.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2784238" y="6490284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u="sng">
                <a:hlinkClick r:id="rId8" tooltip="https://disk.yandex.ru/i/N6nk2QkwF9MxGg"/>
              </a:rPr>
              <a:t>https://disk.yandex.ru/i/N6nk2QkwF9MxGg</a:t>
            </a:r>
            <a:endParaRPr lang="ru-RU" sz="1600"/>
          </a:p>
          <a:p>
            <a:pPr>
              <a:defRPr/>
            </a:pPr>
            <a:endParaRPr lang="ru-RU" sz="1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alphaModFix amt="2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961309" y="1987"/>
            <a:ext cx="684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Constantia"/>
                <a:cs typeface="Times New Roman"/>
              </a:rPr>
              <a:t>Сейф 3</a:t>
            </a:r>
            <a:endParaRPr dirty="0"/>
          </a:p>
          <a:p>
            <a:pPr algn="ctr">
              <a:defRPr/>
            </a:pPr>
            <a:r>
              <a:rPr lang="ru-RU" sz="2400" b="1" dirty="0">
                <a:latin typeface="Constantia"/>
                <a:cs typeface="Times New Roman"/>
              </a:rPr>
              <a:t>«Реклама: правда и ложь, </a:t>
            </a:r>
            <a:endParaRPr dirty="0"/>
          </a:p>
          <a:p>
            <a:pPr algn="ctr">
              <a:defRPr/>
            </a:pPr>
            <a:r>
              <a:rPr lang="ru-RU" sz="2400" b="1" dirty="0">
                <a:latin typeface="Constantia"/>
                <a:cs typeface="Times New Roman"/>
              </a:rPr>
              <a:t>разум и чувства, желания и возможности»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 bwMode="auto">
          <a:xfrm>
            <a:off x="2451880" y="1533537"/>
            <a:ext cx="63805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Constantia"/>
                <a:cs typeface="Times New Roman"/>
              </a:rPr>
              <a:t>Электронная игра  </a:t>
            </a:r>
            <a:endParaRPr dirty="0"/>
          </a:p>
          <a:p>
            <a:pPr algn="ctr">
              <a:defRPr/>
            </a:pPr>
            <a:r>
              <a:rPr lang="ru-RU" b="1" dirty="0">
                <a:latin typeface="Constantia"/>
                <a:cs typeface="Times New Roman"/>
              </a:rPr>
              <a:t>«Реклама – двигатель торговли»</a:t>
            </a:r>
            <a:endParaRPr dirty="0"/>
          </a:p>
          <a:p>
            <a:pPr algn="just">
              <a:defRPr/>
            </a:pPr>
            <a:r>
              <a:rPr lang="ru-RU" u="sng" dirty="0">
                <a:latin typeface="Constantia"/>
                <a:cs typeface="Times New Roman"/>
              </a:rPr>
              <a:t>Игровое задание: </a:t>
            </a:r>
            <a:r>
              <a:rPr lang="ru-RU" dirty="0">
                <a:latin typeface="Constantia"/>
                <a:cs typeface="Times New Roman"/>
              </a:rPr>
              <a:t>С помощью рекламы потребитель узнаёт, какие положительные качества есть у товара. Подбери         к товару рекламу. Для этого кликай на метку, прослушай аудиозаписи и выбери подходящую рекламу к данному товару. Для проверки задания нажми на галочку в правом нижнем углу экрана. Если задание выполнено верно, карточки с аудиозаписями окрашиваются в 	зеленый цвет, ошибки выделяются красным.</a:t>
            </a:r>
            <a:endParaRPr dirty="0"/>
          </a:p>
          <a:p>
            <a:pPr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198242" y="1113528"/>
            <a:ext cx="2142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u="sng">
                <a:latin typeface="Constantia"/>
              </a:rPr>
              <a:t>Электронная игра. Ссылка: </a:t>
            </a:r>
            <a:endParaRPr/>
          </a:p>
          <a:p>
            <a:pPr>
              <a:defRPr/>
            </a:pPr>
            <a:r>
              <a:rPr lang="ru-RU" sz="1200" u="sng">
                <a:latin typeface="Constantia"/>
              </a:rPr>
              <a:t>или </a:t>
            </a:r>
            <a:r>
              <a:rPr lang="en-US" sz="1200" u="sng">
                <a:latin typeface="Constantia"/>
              </a:rPr>
              <a:t>Qr – </a:t>
            </a:r>
            <a:r>
              <a:rPr lang="ru-RU" sz="1200" u="sng">
                <a:latin typeface="Constantia"/>
              </a:rPr>
              <a:t>код.</a:t>
            </a:r>
            <a:endParaRPr/>
          </a:p>
        </p:txBody>
      </p:sp>
      <p:grpSp>
        <p:nvGrpSpPr>
          <p:cNvPr id="20483" name="Group 4"/>
          <p:cNvGrpSpPr/>
          <p:nvPr/>
        </p:nvGrpSpPr>
        <p:grpSpPr bwMode="auto">
          <a:xfrm>
            <a:off x="8458972" y="6095807"/>
            <a:ext cx="649532" cy="728102"/>
            <a:chOff x="4967" y="3702"/>
            <a:chExt cx="635" cy="499"/>
          </a:xfrm>
        </p:grpSpPr>
        <p:sp>
          <p:nvSpPr>
            <p:cNvPr id="20490" name="AutoShape 5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20491" name="AutoShape 6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291809" y="20616"/>
            <a:ext cx="576064" cy="530536"/>
          </a:xfrm>
          <a:prstGeom prst="cube">
            <a:avLst>
              <a:gd name="adj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>
                <a:solidFill>
                  <a:srgbClr val="FFFF66"/>
                </a:solidFill>
                <a:cs typeface="Arial"/>
              </a:rPr>
              <a:t>3.4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2387791" y="1109624"/>
            <a:ext cx="5220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>
                <a:hlinkClick r:id="rId4" tooltip="https://learningapps.org/watch?v=pse6eqnnj22"/>
              </a:rPr>
              <a:t>https://learningapps.org/watch?v=pse6eqnnj22</a:t>
            </a:r>
            <a:endParaRPr lang="ru-RU"/>
          </a:p>
          <a:p>
            <a:pPr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16369" y="1553255"/>
            <a:ext cx="2127688" cy="21276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802764" y="2093"/>
            <a:ext cx="1341236" cy="10242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alphaModFix amt="85000"/>
          </a:blip>
          <a:srcRect t="4949" b="7296"/>
          <a:stretch/>
        </p:blipFill>
        <p:spPr bwMode="auto">
          <a:xfrm>
            <a:off x="1061864" y="4419493"/>
            <a:ext cx="7020272" cy="232758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4141954" y="1702708"/>
            <a:ext cx="4714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>
                <a:latin typeface="Constantia"/>
                <a:hlinkClick r:id="rId2" tooltip="https://disk.yandex.ru/i/RuGNDeeNf67eKQ"/>
              </a:rPr>
              <a:t>https://disk.yandex.ru/i/RuGNDeeNf67eKQ</a:t>
            </a:r>
            <a:endParaRPr lang="ru-RU" dirty="0">
              <a:latin typeface="Constantia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767579" y="1656542"/>
            <a:ext cx="243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latin typeface="Constantia"/>
              </a:rPr>
              <a:t>1. Видеосюжет:</a:t>
            </a:r>
            <a:endParaRPr/>
          </a:p>
        </p:txBody>
      </p:sp>
      <p:sp>
        <p:nvSpPr>
          <p:cNvPr id="4" name="Равнобедренный треугольник 3">
            <a:hlinkClick r:id="rId2"/>
          </p:cNvPr>
          <p:cNvSpPr/>
          <p:nvPr/>
        </p:nvSpPr>
        <p:spPr bwMode="auto">
          <a:xfrm rot="5400000">
            <a:off x="3362099" y="1567473"/>
            <a:ext cx="738669" cy="648070"/>
          </a:xfrm>
          <a:prstGeom prst="triangle">
            <a:avLst>
              <a:gd name="adj" fmla="val 48034"/>
            </a:avLst>
          </a:prstGeom>
          <a:solidFill>
            <a:srgbClr val="FF5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endParaRPr lang="ru-RU" sz="8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rot="1392693" flipH="1">
            <a:off x="2779547" y="1676664"/>
            <a:ext cx="519118" cy="519118"/>
          </a:xfrm>
          <a:prstGeom prst="rect">
            <a:avLst/>
          </a:prstGeom>
          <a:noFill/>
        </p:spPr>
      </p:pic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251583" y="50673"/>
            <a:ext cx="550276" cy="530536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>
                <a:solidFill>
                  <a:srgbClr val="FFFF66"/>
                </a:solidFill>
                <a:cs typeface="Arial"/>
              </a:rPr>
              <a:t>4.1</a:t>
            </a:r>
            <a:endParaRPr/>
          </a:p>
        </p:txBody>
      </p:sp>
      <p:grpSp>
        <p:nvGrpSpPr>
          <p:cNvPr id="21508" name="Group 4"/>
          <p:cNvGrpSpPr/>
          <p:nvPr/>
        </p:nvGrpSpPr>
        <p:grpSpPr bwMode="auto">
          <a:xfrm>
            <a:off x="8532440" y="6093296"/>
            <a:ext cx="504751" cy="719808"/>
            <a:chOff x="4967" y="3702"/>
            <a:chExt cx="635" cy="499"/>
          </a:xfrm>
        </p:grpSpPr>
        <p:sp>
          <p:nvSpPr>
            <p:cNvPr id="21513" name="AutoShape 5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21514" name="AutoShape 6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 bwMode="auto">
          <a:xfrm>
            <a:off x="987194" y="2996952"/>
            <a:ext cx="738091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446088" algn="l"/>
              </a:tabLst>
              <a:defRPr/>
            </a:pPr>
            <a:r>
              <a:rPr lang="ru-RU">
                <a:latin typeface="Constantia"/>
              </a:rPr>
              <a:t>1.	На что Смешарики предлагали потратить премию Совуньи?</a:t>
            </a:r>
            <a:endParaRPr/>
          </a:p>
          <a:p>
            <a:pPr>
              <a:lnSpc>
                <a:spcPct val="150000"/>
              </a:lnSpc>
              <a:tabLst>
                <a:tab pos="446088" algn="l"/>
              </a:tabLst>
              <a:defRPr/>
            </a:pPr>
            <a:r>
              <a:rPr lang="ru-RU">
                <a:latin typeface="Constantia"/>
              </a:rPr>
              <a:t>2.	Нужно ли тратить сразу все деньги?</a:t>
            </a:r>
            <a:endParaRPr/>
          </a:p>
          <a:p>
            <a:pPr>
              <a:lnSpc>
                <a:spcPct val="150000"/>
              </a:lnSpc>
              <a:tabLst>
                <a:tab pos="446088" algn="l"/>
              </a:tabLst>
              <a:defRPr/>
            </a:pPr>
            <a:r>
              <a:rPr lang="ru-RU">
                <a:latin typeface="Constantia"/>
              </a:rPr>
              <a:t>3.	Как бы вы распорядились премией?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767579" y="77073"/>
            <a:ext cx="6931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 4</a:t>
            </a:r>
            <a:b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</a:b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«</a:t>
            </a: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j-ea"/>
                <a:cs typeface="Times New Roman"/>
              </a:rPr>
              <a:t>Полезные экономические навыки </a:t>
            </a:r>
            <a:endParaRPr/>
          </a:p>
          <a:p>
            <a:pPr lvl="0" algn="ctr"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j-ea"/>
                <a:cs typeface="Times New Roman"/>
              </a:rPr>
              <a:t>и привычки в быту</a:t>
            </a: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»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917848" y="246823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i="0" u="sng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</a:rPr>
              <a:t>2</a:t>
            </a:r>
            <a:r>
              <a:rPr lang="en-US" sz="1800" b="0" i="0" u="sng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</a:rPr>
              <a:t>. </a:t>
            </a:r>
            <a:r>
              <a:rPr lang="ru-RU" sz="1800" b="0" i="0" u="sng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</a:rPr>
              <a:t>Вопросы</a:t>
            </a:r>
            <a:r>
              <a:rPr lang="ru-RU" u="sng">
                <a:solidFill>
                  <a:prstClr val="black"/>
                </a:solidFill>
              </a:rPr>
              <a:t>:</a:t>
            </a:r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9479" y="4613113"/>
            <a:ext cx="8372960" cy="2233923"/>
          </a:xfrm>
          <a:prstGeom prst="rect">
            <a:avLst/>
          </a:prstGeom>
          <a:noFill/>
        </p:spPr>
      </p:pic>
      <p:pic>
        <p:nvPicPr>
          <p:cNvPr id="13" name="Рисунок 12" descr="Изображение выглядит как человек, внутренний, готовится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967388" y="127536"/>
            <a:ext cx="2038991" cy="13627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alphaModFix amt="2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2532" name="Group 4"/>
          <p:cNvGrpSpPr/>
          <p:nvPr/>
        </p:nvGrpSpPr>
        <p:grpSpPr bwMode="auto">
          <a:xfrm>
            <a:off x="8532440" y="6237312"/>
            <a:ext cx="504751" cy="503784"/>
            <a:chOff x="4967" y="3702"/>
            <a:chExt cx="635" cy="499"/>
          </a:xfrm>
        </p:grpSpPr>
        <p:sp>
          <p:nvSpPr>
            <p:cNvPr id="22538" name="AutoShape 5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22539" name="AutoShape 6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251583" y="50673"/>
            <a:ext cx="550276" cy="530536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>
                <a:solidFill>
                  <a:srgbClr val="FFFF66"/>
                </a:solidFill>
                <a:cs typeface="Arial"/>
              </a:rPr>
              <a:t>4.2</a:t>
            </a:r>
            <a:endParaRPr/>
          </a:p>
        </p:txBody>
      </p:sp>
      <p:pic>
        <p:nvPicPr>
          <p:cNvPr id="10" name="Рисунок 9" descr="Изображение выглядит как человек, внутренний, готовится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67388" y="127536"/>
            <a:ext cx="2038991" cy="13627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 bwMode="auto">
          <a:xfrm>
            <a:off x="1547664" y="1806"/>
            <a:ext cx="5688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cs typeface="Times New Roman"/>
              </a:rPr>
              <a:t>Сейф 4</a:t>
            </a:r>
            <a:b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cs typeface="Times New Roman"/>
              </a:rPr>
            </a:b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cs typeface="Times New Roman"/>
              </a:rPr>
              <a:t>«Полезные экономические навыки 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cs typeface="Times New Roman"/>
              </a:rPr>
              <a:t>и привычки в быту»</a:t>
            </a:r>
            <a:endParaRPr/>
          </a:p>
        </p:txBody>
      </p:sp>
      <p:pic>
        <p:nvPicPr>
          <p:cNvPr id="20" name="Рисунок 19" descr="Изображение выглядит как текст, Детское искусство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5"/>
          <a:srcRect r="8530" b="1329"/>
          <a:stretch/>
        </p:blipFill>
        <p:spPr bwMode="auto">
          <a:xfrm rot="16199999">
            <a:off x="2656014" y="1950322"/>
            <a:ext cx="3725792" cy="5306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 bwMode="auto">
          <a:xfrm>
            <a:off x="801859" y="1517258"/>
            <a:ext cx="7434104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lang="ru-RU" sz="1800" u="sng">
                <a:latin typeface="Times New Roman"/>
                <a:ea typeface="Calibri"/>
                <a:cs typeface="Times New Roman"/>
              </a:rPr>
              <a:t>Игровое задание:</a:t>
            </a:r>
            <a:r>
              <a:rPr lang="ru-RU" sz="1800">
                <a:latin typeface="Times New Roman"/>
                <a:ea typeface="Calibri"/>
                <a:cs typeface="Times New Roman"/>
              </a:rPr>
              <a:t> Вспомни какие выплаты относятся к доходам, а какие к расходам. Распредели карточки в соответствующее поле. </a:t>
            </a:r>
            <a:r>
              <a:rPr lang="ru-RU">
                <a:latin typeface="Times New Roman"/>
                <a:ea typeface="Calibri"/>
                <a:cs typeface="Times New Roman"/>
              </a:rPr>
              <a:t>Назови, какие из расходов обязательные, а от каких можно и отказаться.</a:t>
            </a:r>
            <a:endParaRPr lang="ru-RU" sz="1400"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2259446" y="1154574"/>
            <a:ext cx="467487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800" b="1">
                <a:latin typeface="Times New Roman"/>
                <a:ea typeface="Calibri"/>
              </a:rPr>
              <a:t>Дидактическая игра «Семейный бюджет» 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0" y="6050989"/>
            <a:ext cx="2140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u="sng">
                <a:latin typeface="Constantia"/>
              </a:rPr>
              <a:t>Дидактическая игра. </a:t>
            </a:r>
            <a:endParaRPr/>
          </a:p>
          <a:p>
            <a:pPr>
              <a:defRPr/>
            </a:pPr>
            <a:r>
              <a:rPr lang="ru-RU" sz="1400" u="sng">
                <a:latin typeface="Constantia"/>
              </a:rPr>
              <a:t>Распечатай и играй</a:t>
            </a:r>
            <a:endParaRPr/>
          </a:p>
          <a:p>
            <a:pPr>
              <a:defRPr/>
            </a:pPr>
            <a:r>
              <a:rPr lang="ru-RU" sz="1400" u="sng">
                <a:latin typeface="Constantia"/>
              </a:rPr>
              <a:t>Ссылка для скачивания</a:t>
            </a:r>
            <a:r>
              <a:rPr lang="ru-RU" sz="1100" u="sng">
                <a:latin typeface="Constantia"/>
              </a:rPr>
              <a:t>:</a:t>
            </a:r>
            <a:endParaRPr/>
          </a:p>
        </p:txBody>
      </p:sp>
      <p:sp>
        <p:nvSpPr>
          <p:cNvPr id="27" name="TextBox 26"/>
          <p:cNvSpPr txBox="1"/>
          <p:nvPr/>
        </p:nvSpPr>
        <p:spPr bwMode="auto">
          <a:xfrm>
            <a:off x="2160073" y="6441852"/>
            <a:ext cx="5517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>
                <a:hlinkClick r:id="rId6" tooltip="https://disk.yandex.ru/d/voUwoN9wmDA9ew"/>
              </a:rPr>
              <a:t>https://disk.yandex.ru/d/voUwoN9wmDA9ew</a:t>
            </a:r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3556" name="Group 4"/>
          <p:cNvGrpSpPr/>
          <p:nvPr/>
        </p:nvGrpSpPr>
        <p:grpSpPr bwMode="auto">
          <a:xfrm>
            <a:off x="8604448" y="6237312"/>
            <a:ext cx="504751" cy="575792"/>
            <a:chOff x="4967" y="3702"/>
            <a:chExt cx="635" cy="499"/>
          </a:xfrm>
        </p:grpSpPr>
        <p:sp>
          <p:nvSpPr>
            <p:cNvPr id="23562" name="AutoShape 5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23563" name="AutoShape 6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137621" y="50673"/>
            <a:ext cx="664238" cy="530536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 dirty="0">
                <a:solidFill>
                  <a:srgbClr val="FFFF66"/>
                </a:solidFill>
                <a:cs typeface="Arial"/>
              </a:rPr>
              <a:t>4.3</a:t>
            </a:r>
            <a:endParaRPr dirty="0"/>
          </a:p>
        </p:txBody>
      </p:sp>
      <p:pic>
        <p:nvPicPr>
          <p:cNvPr id="7" name="Рисунок 6" descr="Изображение выглядит как человек, внутренний, готовится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25403" y="127536"/>
            <a:ext cx="1680976" cy="1123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 bwMode="auto">
          <a:xfrm>
            <a:off x="1043608" y="50673"/>
            <a:ext cx="6608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 4</a:t>
            </a:r>
            <a:b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</a:b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«</a:t>
            </a: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ea typeface="+mj-ea"/>
                <a:cs typeface="Times New Roman"/>
              </a:rPr>
              <a:t>Полезные экономические навыки </a:t>
            </a:r>
            <a:endParaRPr/>
          </a:p>
          <a:p>
            <a:pPr lvl="0" algn="ctr"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ea typeface="+mj-ea"/>
                <a:cs typeface="Times New Roman"/>
              </a:rPr>
              <a:t>и привычки в быту</a:t>
            </a: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»</a:t>
            </a:r>
            <a:endParaRPr/>
          </a:p>
        </p:txBody>
      </p:sp>
      <p:pic>
        <p:nvPicPr>
          <p:cNvPr id="3" name="Рисунок 2" descr="Изображение выглядит как Наземный транспорт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1859" y="1327865"/>
            <a:ext cx="7226525" cy="5049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 bwMode="auto">
          <a:xfrm>
            <a:off x="549601" y="6483628"/>
            <a:ext cx="23662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u="sng">
                <a:latin typeface="Constantia"/>
              </a:rPr>
              <a:t>Рабочий лист. Ссылка:</a:t>
            </a:r>
            <a:endParaRPr lang="ru-RU" sz="1600"/>
          </a:p>
        </p:txBody>
      </p:sp>
      <p:sp>
        <p:nvSpPr>
          <p:cNvPr id="9" name="TextBox 8"/>
          <p:cNvSpPr txBox="1"/>
          <p:nvPr/>
        </p:nvSpPr>
        <p:spPr bwMode="auto">
          <a:xfrm>
            <a:off x="2783095" y="6438012"/>
            <a:ext cx="4576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>
                <a:hlinkClick r:id="rId5" tooltip="https://disk.yandex.ru/i/lz3d9swH0qGh1A"/>
              </a:rPr>
              <a:t>https://disk.yandex.ru/i/lz3d9swH0qGh1A</a:t>
            </a:r>
            <a:endParaRPr lang="ru-RU"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alphaModFix amt="2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4580" name="Group 4"/>
          <p:cNvGrpSpPr/>
          <p:nvPr/>
        </p:nvGrpSpPr>
        <p:grpSpPr bwMode="auto">
          <a:xfrm>
            <a:off x="8604448" y="6186460"/>
            <a:ext cx="504750" cy="647800"/>
            <a:chOff x="4967" y="3702"/>
            <a:chExt cx="635" cy="499"/>
          </a:xfrm>
        </p:grpSpPr>
        <p:sp>
          <p:nvSpPr>
            <p:cNvPr id="24586" name="AutoShape 5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24587" name="AutoShape 6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21394" y="63091"/>
            <a:ext cx="550276" cy="530536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>
                <a:solidFill>
                  <a:srgbClr val="FFFF66"/>
                </a:solidFill>
                <a:cs typeface="Arial"/>
              </a:rPr>
              <a:t>4.4</a:t>
            </a:r>
            <a:endParaRPr/>
          </a:p>
        </p:txBody>
      </p:sp>
      <p:pic>
        <p:nvPicPr>
          <p:cNvPr id="9" name="Рисунок 8" descr="Изображение выглядит как человек, внутренний, готовится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33622" y="-73824"/>
            <a:ext cx="2038991" cy="13627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 bwMode="auto">
          <a:xfrm>
            <a:off x="2413454" y="2274838"/>
            <a:ext cx="651530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>
                <a:latin typeface="Constantia"/>
              </a:rPr>
              <a:t>Игровое задание: Помоги Ване с Дашей сформировать правильные привычки. Прослушай задание и выбери: правильный ответ - "палец вверх", неправильный  -  "палец вниз". Для проверки выбранного ответа нажми на галочку в правом нижнем углу. При правильном ответе рамка окрасится в зеленый цвет. Для перехода к другому 	вопросу нажми на стрелочку.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289504" y="1226899"/>
            <a:ext cx="21239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latin typeface="Constantia"/>
              </a:rPr>
              <a:t>Электронная игра. Ссылка: </a:t>
            </a:r>
            <a:endParaRPr/>
          </a:p>
          <a:p>
            <a:pPr>
              <a:defRPr/>
            </a:pPr>
            <a:r>
              <a:rPr lang="ru-RU" sz="1200">
                <a:latin typeface="Constantia"/>
              </a:rPr>
              <a:t>или Qr – код.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2809343" y="1457731"/>
            <a:ext cx="52917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latin typeface="Constantia"/>
              </a:rPr>
              <a:t>Электронная игра </a:t>
            </a:r>
            <a:br>
              <a:rPr lang="ru-RU">
                <a:latin typeface="Constantia"/>
              </a:rPr>
            </a:br>
            <a:r>
              <a:rPr lang="ru-RU" b="1">
                <a:latin typeface="Constantia"/>
              </a:rPr>
              <a:t>«Правильные привычки для </a:t>
            </a:r>
            <a:endParaRPr/>
          </a:p>
          <a:p>
            <a:pPr algn="ctr">
              <a:defRPr/>
            </a:pPr>
            <a:r>
              <a:rPr lang="ru-RU" b="1">
                <a:latin typeface="Constantia"/>
              </a:rPr>
              <a:t>экономии бюджета»</a:t>
            </a:r>
            <a:endParaRPr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89504" y="1782727"/>
            <a:ext cx="1983145" cy="19831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2400899" y="1187533"/>
            <a:ext cx="55019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u="sng">
                <a:hlinkClick r:id="rId6" tooltip="https://learningapps.org/watch?v=pimkdywu222"/>
              </a:rPr>
              <a:t>https://learningapps.org/watch?v=pimkdywu222</a:t>
            </a:r>
            <a:endParaRPr lang="ru-RU" sz="1600"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980872" y="1528"/>
            <a:ext cx="6608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 4</a:t>
            </a:r>
            <a:b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</a:b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«</a:t>
            </a: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ea typeface="+mj-ea"/>
                <a:cs typeface="Times New Roman"/>
              </a:rPr>
              <a:t>Полезные экономические навыки </a:t>
            </a:r>
            <a:endParaRPr/>
          </a:p>
          <a:p>
            <a:pPr lvl="0" algn="ctr"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ea typeface="+mj-ea"/>
                <a:cs typeface="Times New Roman"/>
              </a:rPr>
              <a:t>и привычки в быту</a:t>
            </a: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»</a:t>
            </a:r>
            <a:endParaRPr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rcRect t="6294" b="7475"/>
          <a:stretch/>
        </p:blipFill>
        <p:spPr bwMode="auto">
          <a:xfrm>
            <a:off x="2400899" y="4305193"/>
            <a:ext cx="4966858" cy="24706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Денежная купюра, Наличные средства, деньги&#10;&#10;Автоматически созданное описание"/>
          <p:cNvPicPr>
            <a:picLocks noChangeAspect="1"/>
          </p:cNvPicPr>
          <p:nvPr/>
        </p:nvPicPr>
        <p:blipFill>
          <a:blip r:embed="rId2">
            <a:alphaModFix amt="50000"/>
          </a:blip>
          <a:stretch/>
        </p:blipFill>
        <p:spPr bwMode="auto">
          <a:xfrm>
            <a:off x="87432" y="-440141"/>
            <a:ext cx="9059399" cy="6881033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 bwMode="auto">
          <a:xfrm>
            <a:off x="130441" y="89915"/>
            <a:ext cx="8876342" cy="6551969"/>
          </a:xfrm>
          <a:prstGeom prst="roundRect">
            <a:avLst>
              <a:gd name="adj" fmla="val 8817"/>
            </a:avLst>
          </a:prstGeom>
          <a:solidFill>
            <a:srgbClr val="C8F5E8">
              <a:alpha val="6588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9AFCD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55354" y="2172526"/>
            <a:ext cx="8814455" cy="5228398"/>
          </a:xfrm>
        </p:spPr>
        <p:txBody>
          <a:bodyPr/>
          <a:lstStyle/>
          <a:p>
            <a:pPr marL="0" indent="0" algn="just">
              <a:buFont typeface="Arial"/>
              <a:buNone/>
              <a:defRPr/>
            </a:pPr>
            <a:r>
              <a:rPr lang="ru-RU" sz="1400"/>
              <a:t> </a:t>
            </a:r>
            <a:endParaRPr lang="ru-RU" sz="160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642881" y="89915"/>
            <a:ext cx="8136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4320">
              <a:defRPr/>
            </a:pPr>
            <a:r>
              <a:rPr lang="ru-RU" sz="1800" b="1">
                <a:solidFill>
                  <a:srgbClr val="2C2D2E"/>
                </a:solidFill>
                <a:latin typeface="Times New Roman"/>
                <a:ea typeface="+mn-ea"/>
              </a:rPr>
              <a:t>Цель:</a:t>
            </a:r>
            <a:r>
              <a:rPr lang="ru-RU" sz="1800">
                <a:solidFill>
                  <a:srgbClr val="2C2D2E"/>
                </a:solidFill>
                <a:latin typeface="Times New Roman"/>
                <a:ea typeface="+mn-ea"/>
              </a:rPr>
              <a:t> формирование у детей дошкольного возраста знаний и навыков в области финансовой грамотности в интересной игровой интерактивной форме.</a:t>
            </a:r>
            <a:endParaRPr lang="ru-RU" sz="1800">
              <a:latin typeface="Times New Roman"/>
              <a:ea typeface="Times New Roman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303876" y="721187"/>
            <a:ext cx="8626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ru-RU" b="0" i="0">
                <a:solidFill>
                  <a:srgbClr val="2C2D2E"/>
                </a:solidFill>
                <a:latin typeface="Constantia"/>
                <a:cs typeface="Calibri Light"/>
              </a:rPr>
              <a:t>Для реализации поставленной цели предполагается решение следующих задач: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55355" y="984012"/>
            <a:ext cx="862651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ru-RU" sz="1700" b="1" i="1">
                <a:latin typeface="Times New Roman"/>
                <a:ea typeface="Tahoma"/>
                <a:cs typeface="Times New Roman"/>
              </a:rPr>
              <a:t>Образовательные задачи</a:t>
            </a:r>
            <a:r>
              <a:rPr lang="ru-RU" sz="1700" i="1">
                <a:latin typeface="Times New Roman"/>
                <a:ea typeface="Tahoma"/>
                <a:cs typeface="Times New Roman"/>
              </a:rPr>
              <a:t>:</a:t>
            </a:r>
            <a:endParaRPr lang="ru-RU" sz="1700">
              <a:latin typeface="Times New Roman"/>
              <a:ea typeface="Tahoma"/>
              <a:cs typeface="Times New Roman"/>
            </a:endParaRPr>
          </a:p>
          <a:p>
            <a:pPr marL="285750" lvl="0" indent="-285750">
              <a:spcAft>
                <a:spcPts val="800"/>
              </a:spcAft>
              <a:buFont typeface="Wingdings"/>
              <a:buChar char="v"/>
              <a:tabLst>
                <a:tab pos="457200" algn="l"/>
              </a:tabLst>
              <a:defRPr/>
            </a:pPr>
            <a:r>
              <a:rPr lang="ru-RU" sz="1700">
                <a:latin typeface="Times New Roman"/>
                <a:ea typeface="Tahoma"/>
                <a:cs typeface="Times New Roman"/>
              </a:rPr>
              <a:t>формировать понимание окружающего предметного мира (мира вещей как результата труда людей) </a:t>
            </a:r>
            <a:endParaRPr/>
          </a:p>
          <a:p>
            <a:pPr marL="285750" lvl="0" indent="-285750">
              <a:spcAft>
                <a:spcPts val="800"/>
              </a:spcAft>
              <a:buFont typeface="Wingdings"/>
              <a:buChar char="v"/>
              <a:tabLst>
                <a:tab pos="457200" algn="l"/>
              </a:tabLst>
              <a:defRPr/>
            </a:pPr>
            <a:r>
              <a:rPr lang="ru-RU" sz="1700">
                <a:latin typeface="Times New Roman"/>
                <a:ea typeface="Tahoma"/>
                <a:cs typeface="Times New Roman"/>
              </a:rPr>
              <a:t>использовать инновационные технологии и сочетания различных форм, методов и приемов воспитания;</a:t>
            </a:r>
            <a:endParaRPr/>
          </a:p>
          <a:p>
            <a:pPr marL="285750" lvl="0" indent="-285750">
              <a:spcAft>
                <a:spcPts val="800"/>
              </a:spcAft>
              <a:buFont typeface="Wingdings"/>
              <a:buChar char="v"/>
              <a:tabLst>
                <a:tab pos="457200" algn="l"/>
              </a:tabLst>
              <a:defRPr/>
            </a:pPr>
            <a:r>
              <a:rPr lang="ru-RU" sz="1700">
                <a:latin typeface="Times New Roman"/>
                <a:ea typeface="Tahoma"/>
                <a:cs typeface="Times New Roman"/>
              </a:rPr>
              <a:t>помогать дошкольникам в осознании взаимосвязи понятий «труд – продукт - деньги» и «зависимость стоимости продукта от его качества».</a:t>
            </a:r>
            <a:endParaRPr/>
          </a:p>
          <a:p>
            <a:pPr>
              <a:spcAft>
                <a:spcPts val="800"/>
              </a:spcAft>
              <a:defRPr/>
            </a:pPr>
            <a:r>
              <a:rPr lang="ru-RU" sz="1700" b="1" i="1">
                <a:latin typeface="Times New Roman"/>
                <a:ea typeface="Tahoma"/>
                <a:cs typeface="Times New Roman"/>
              </a:rPr>
              <a:t>Развивающие задачи</a:t>
            </a:r>
            <a:r>
              <a:rPr lang="ru-RU" sz="1700" i="1">
                <a:latin typeface="Times New Roman"/>
                <a:ea typeface="Tahoma"/>
                <a:cs typeface="Times New Roman"/>
              </a:rPr>
              <a:t>:</a:t>
            </a:r>
            <a:endParaRPr lang="ru-RU" sz="1700">
              <a:latin typeface="Times New Roman"/>
              <a:ea typeface="Tahoma"/>
              <a:cs typeface="Times New Roman"/>
            </a:endParaRPr>
          </a:p>
          <a:p>
            <a:pPr marL="285750" lvl="0" indent="-285750">
              <a:spcAft>
                <a:spcPts val="800"/>
              </a:spcAft>
              <a:buFont typeface="Wingdings"/>
              <a:buChar char="v"/>
              <a:tabLst>
                <a:tab pos="457200" algn="l"/>
              </a:tabLst>
              <a:defRPr/>
            </a:pPr>
            <a:r>
              <a:rPr lang="ru-RU" sz="1700">
                <a:latin typeface="Times New Roman"/>
                <a:ea typeface="Tahoma"/>
                <a:cs typeface="Times New Roman"/>
              </a:rPr>
              <a:t>формировать словарь детей за счет слов: деньги, продавать, накопить, покупать, бюджет, бережливый, экономный, рачительный, щедрый, запасливый, хозяйственный;</a:t>
            </a:r>
            <a:endParaRPr/>
          </a:p>
          <a:p>
            <a:pPr marL="285750" lvl="0" indent="-285750">
              <a:spcAft>
                <a:spcPts val="800"/>
              </a:spcAft>
              <a:buFont typeface="Wingdings"/>
              <a:buChar char="v"/>
              <a:tabLst>
                <a:tab pos="457200" algn="l"/>
              </a:tabLst>
              <a:defRPr/>
            </a:pPr>
            <a:r>
              <a:rPr lang="ru-RU" sz="1700">
                <a:latin typeface="Times New Roman"/>
                <a:ea typeface="Tahoma"/>
                <a:cs typeface="Times New Roman"/>
              </a:rPr>
              <a:t>развивать память, смекалку, быстроту мышления, речевую активность.</a:t>
            </a:r>
            <a:endParaRPr/>
          </a:p>
          <a:p>
            <a:pPr>
              <a:spcAft>
                <a:spcPts val="800"/>
              </a:spcAft>
              <a:defRPr/>
            </a:pPr>
            <a:r>
              <a:rPr lang="ru-RU" sz="1700" b="1" i="1">
                <a:latin typeface="Times New Roman"/>
                <a:ea typeface="Tahoma"/>
                <a:cs typeface="Times New Roman"/>
              </a:rPr>
              <a:t>Воспитательные задачи:</a:t>
            </a:r>
            <a:endParaRPr lang="ru-RU" sz="1700">
              <a:latin typeface="Times New Roman"/>
              <a:ea typeface="Tahoma"/>
              <a:cs typeface="Times New Roman"/>
            </a:endParaRPr>
          </a:p>
          <a:p>
            <a:pPr marL="285750" lvl="0" indent="-285750">
              <a:spcAft>
                <a:spcPts val="800"/>
              </a:spcAft>
              <a:buFont typeface="Wingdings"/>
              <a:buChar char="v"/>
              <a:tabLst>
                <a:tab pos="457200" algn="l"/>
              </a:tabLst>
              <a:defRPr/>
            </a:pPr>
            <a:r>
              <a:rPr lang="ru-RU" sz="1700">
                <a:latin typeface="Times New Roman"/>
                <a:ea typeface="Tahoma"/>
                <a:cs typeface="Times New Roman"/>
              </a:rPr>
              <a:t>воспитывать в детях начала разумного поведения в жизненных ситуациях, связанных с деньгами, насущными потребностями семьи (воспитание разумного финансового поведения);</a:t>
            </a:r>
            <a:endParaRPr/>
          </a:p>
          <a:p>
            <a:pPr marL="285750" lvl="0" indent="-285750">
              <a:spcAft>
                <a:spcPts val="800"/>
              </a:spcAft>
              <a:buFont typeface="Wingdings"/>
              <a:buChar char="v"/>
              <a:tabLst>
                <a:tab pos="457200" algn="l"/>
              </a:tabLst>
              <a:defRPr/>
            </a:pPr>
            <a:r>
              <a:rPr lang="ru-RU" sz="1700">
                <a:latin typeface="Times New Roman"/>
                <a:ea typeface="Tahoma"/>
                <a:cs typeface="Times New Roman"/>
              </a:rPr>
              <a:t>воспитывать у детей способность делать осознанный выбор между удовлетворением сиюминутных и долгосрочных, материальных и духовных, эгоистических и альтруистических потребностей. 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2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2D77D25D-BC96-AC56-9653-CD0217A64885}"/>
              </a:ext>
            </a:extLst>
          </p:cNvPr>
          <p:cNvSpPr/>
          <p:nvPr/>
        </p:nvSpPr>
        <p:spPr bwMode="auto">
          <a:xfrm>
            <a:off x="508512" y="772109"/>
            <a:ext cx="8359138" cy="1168229"/>
          </a:xfrm>
          <a:prstGeom prst="roundRect">
            <a:avLst>
              <a:gd name="adj" fmla="val 6173"/>
            </a:avLst>
          </a:prstGeom>
          <a:solidFill>
            <a:srgbClr val="FFFFFF">
              <a:alpha val="69804"/>
            </a:srgbClr>
          </a:solidFill>
          <a:effectLst>
            <a:glow rad="127000">
              <a:schemeClr val="accent1">
                <a:alpha val="21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383A20BD-14B8-9E69-F5FD-E33B3725FF0C}"/>
              </a:ext>
            </a:extLst>
          </p:cNvPr>
          <p:cNvSpPr/>
          <p:nvPr/>
        </p:nvSpPr>
        <p:spPr bwMode="auto">
          <a:xfrm>
            <a:off x="4691523" y="2092405"/>
            <a:ext cx="4154417" cy="4404215"/>
          </a:xfrm>
          <a:prstGeom prst="roundRect">
            <a:avLst>
              <a:gd name="adj" fmla="val 6173"/>
            </a:avLst>
          </a:prstGeom>
          <a:solidFill>
            <a:srgbClr val="FFFFFF">
              <a:alpha val="69804"/>
            </a:srgbClr>
          </a:solidFill>
          <a:effectLst>
            <a:glow rad="127000">
              <a:schemeClr val="accent1">
                <a:alpha val="21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E203633-E8CA-B13C-F178-094DB02B5C88}"/>
              </a:ext>
            </a:extLst>
          </p:cNvPr>
          <p:cNvSpPr/>
          <p:nvPr/>
        </p:nvSpPr>
        <p:spPr>
          <a:xfrm>
            <a:off x="460723" y="2333212"/>
            <a:ext cx="3895253" cy="984479"/>
          </a:xfrm>
          <a:prstGeom prst="roundRect">
            <a:avLst>
              <a:gd name="adj" fmla="val 6173"/>
            </a:avLst>
          </a:prstGeom>
          <a:solidFill>
            <a:srgbClr val="FFFFFF">
              <a:alpha val="69804"/>
            </a:srgbClr>
          </a:solidFill>
          <a:effectLst>
            <a:glow rad="127000">
              <a:schemeClr val="accent1">
                <a:alpha val="21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onstantia" panose="02030602050306030303" pitchFamily="18" charset="0"/>
            </a:endParaRPr>
          </a:p>
        </p:txBody>
      </p:sp>
      <p:grpSp>
        <p:nvGrpSpPr>
          <p:cNvPr id="24580" name="Group 4"/>
          <p:cNvGrpSpPr/>
          <p:nvPr/>
        </p:nvGrpSpPr>
        <p:grpSpPr bwMode="auto">
          <a:xfrm>
            <a:off x="21971" y="6242862"/>
            <a:ext cx="504750" cy="564538"/>
            <a:chOff x="4967" y="3702"/>
            <a:chExt cx="635" cy="499"/>
          </a:xfrm>
        </p:grpSpPr>
        <p:sp>
          <p:nvSpPr>
            <p:cNvPr id="24586" name="AutoShape 5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24587" name="AutoShape 6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 bwMode="auto">
          <a:xfrm>
            <a:off x="2339752" y="85108"/>
            <a:ext cx="5040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latin typeface="Constantia"/>
              </a:rPr>
              <a:t>Дополнительные материалы</a:t>
            </a:r>
            <a:endParaRPr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51583" y="50673"/>
            <a:ext cx="550276" cy="530536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>
                <a:solidFill>
                  <a:srgbClr val="FFFF66"/>
                </a:solidFill>
                <a:cs typeface="Arial"/>
              </a:rPr>
              <a:t>5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2460812" y="971284"/>
            <a:ext cx="531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Constantia" panose="02030602050306030303" pitchFamily="18" charset="0"/>
                <a:ea typeface="Tahoma"/>
                <a:cs typeface="Tahoma"/>
              </a:rPr>
              <a:t>УМК  «Играй, считай, богатей!</a:t>
            </a:r>
            <a:endParaRPr dirty="0">
              <a:latin typeface="Constantia" panose="02030602050306030303" pitchFamily="18" charset="0"/>
            </a:endParaRPr>
          </a:p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dirty="0">
                <a:solidFill>
                  <a:prstClr val="black"/>
                </a:solidFill>
                <a:latin typeface="Constantia" panose="02030602050306030303" pitchFamily="18" charset="0"/>
                <a:ea typeface="Tahoma"/>
                <a:cs typeface="Tahoma"/>
              </a:rPr>
              <a:t> Экономика для детей» (авторская разработка)</a:t>
            </a:r>
            <a:endParaRPr lang="ru-RU" sz="1600" b="1" i="0" u="none" strike="noStrike" cap="none" spc="0" dirty="0">
              <a:ln>
                <a:noFill/>
              </a:ln>
              <a:solidFill>
                <a:prstClr val="black"/>
              </a:solidFill>
              <a:latin typeface="Constantia" panose="02030602050306030303" pitchFamily="18" charset="0"/>
              <a:ea typeface="Tahoma"/>
              <a:cs typeface="Tahoma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2408348" y="1525489"/>
            <a:ext cx="55426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u="sng" dirty="0">
                <a:latin typeface="Constantia" panose="02030602050306030303" pitchFamily="18" charset="0"/>
                <a:hlinkClick r:id="rId5" tooltip="https://www.calameo.com/books/00734325114d974cbc5c3"/>
              </a:rPr>
              <a:t>https://www.calameo.com/books/00734325114d974cbc5c3</a:t>
            </a:r>
            <a:endParaRPr lang="ru-RU" sz="1400" dirty="0">
              <a:latin typeface="Constantia" panose="02030602050306030303" pitchFamily="18" charset="0"/>
            </a:endParaRPr>
          </a:p>
        </p:txBody>
      </p:sp>
      <p:pic>
        <p:nvPicPr>
          <p:cNvPr id="20" name="Рисунок 19" descr="Изображение выглядит как текст, Мультфильм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08635" y="844970"/>
            <a:ext cx="1426012" cy="919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Изображение выглядит как шаблон, Симметрия, искусство, прямоугольный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84931" y="979446"/>
            <a:ext cx="825035" cy="841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97139C-FB4A-24CC-539E-5A8A926FBD67}"/>
              </a:ext>
            </a:extLst>
          </p:cNvPr>
          <p:cNvSpPr txBox="1"/>
          <p:nvPr/>
        </p:nvSpPr>
        <p:spPr>
          <a:xfrm>
            <a:off x="1788857" y="2203940"/>
            <a:ext cx="1049920" cy="44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75"/>
              </a:lnSpc>
              <a:spcAft>
                <a:spcPts val="1350"/>
              </a:spcAft>
              <a:buNone/>
            </a:pPr>
            <a:r>
              <a:rPr lang="ru-RU" sz="1400" b="1" i="0" u="sng" dirty="0">
                <a:solidFill>
                  <a:srgbClr val="010002"/>
                </a:solidFill>
                <a:effectLst/>
                <a:latin typeface="Constantia" panose="02030602050306030303" pitchFamily="18" charset="0"/>
              </a:rPr>
              <a:t>Ребусы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8038154" y="0"/>
            <a:ext cx="1105846" cy="1037238"/>
          </a:xfrm>
          <a:prstGeom prst="flowChartConnector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BEFC4C-AD53-85FC-375A-BC41BB92871D}"/>
              </a:ext>
            </a:extLst>
          </p:cNvPr>
          <p:cNvSpPr txBox="1"/>
          <p:nvPr/>
        </p:nvSpPr>
        <p:spPr bwMode="auto">
          <a:xfrm>
            <a:off x="5953023" y="1960207"/>
            <a:ext cx="1631416" cy="44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75"/>
              </a:lnSpc>
              <a:spcAft>
                <a:spcPts val="1350"/>
              </a:spcAft>
              <a:buNone/>
            </a:pPr>
            <a:r>
              <a:rPr lang="ru-RU" b="1" u="sng" dirty="0">
                <a:solidFill>
                  <a:srgbClr val="010002"/>
                </a:solidFill>
                <a:latin typeface="Constantia" panose="02030602050306030303" pitchFamily="18" charset="0"/>
              </a:rPr>
              <a:t>Кроссворды</a:t>
            </a:r>
            <a:endParaRPr lang="ru-RU" b="1" i="0" u="sng" dirty="0">
              <a:solidFill>
                <a:srgbClr val="010002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ECBF33-BC39-3A11-98BF-C508D6D5C036}"/>
              </a:ext>
            </a:extLst>
          </p:cNvPr>
          <p:cNvSpPr txBox="1"/>
          <p:nvPr/>
        </p:nvSpPr>
        <p:spPr>
          <a:xfrm>
            <a:off x="4713807" y="2408407"/>
            <a:ext cx="424191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1. Банковская карта </a:t>
            </a:r>
            <a:r>
              <a:rPr lang="ru-RU" sz="1400" u="sng" dirty="0">
                <a:solidFill>
                  <a:srgbClr val="0563C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https://learningapps.org/watch?v=pa4e2s9wc25</a:t>
            </a:r>
            <a:endParaRPr lang="ru-RU" sz="1400" u="sng" dirty="0">
              <a:solidFill>
                <a:srgbClr val="0563C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b="1" dirty="0">
              <a:effectLst/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r>
              <a:rPr lang="ru-RU" sz="14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2. Семейный бюджет: </a:t>
            </a:r>
            <a:r>
              <a:rPr lang="ru-RU" sz="1400" u="sng" dirty="0">
                <a:solidFill>
                  <a:srgbClr val="0563C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https://learningapps.org/watch?v=pmgu76ji325</a:t>
            </a:r>
            <a:endParaRPr lang="ru-RU" sz="1400" u="sng" dirty="0">
              <a:solidFill>
                <a:srgbClr val="0563C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effectLst/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r>
              <a:rPr lang="ru-RU" sz="14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3. Карманные деньги: </a:t>
            </a:r>
            <a:r>
              <a:rPr lang="ru-RU" sz="1400" u="sng" dirty="0">
                <a:solidFill>
                  <a:srgbClr val="0563C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https://learningapps.org/watch?v=pg0qfmfcc25</a:t>
            </a:r>
            <a:endParaRPr lang="ru-RU" sz="1400" u="sng" dirty="0">
              <a:solidFill>
                <a:srgbClr val="0563C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effectLst/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r>
              <a:rPr lang="ru-RU" sz="14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4. Откуда берутся деньги: </a:t>
            </a:r>
            <a:r>
              <a:rPr lang="ru-RU" sz="1400" u="sng" dirty="0">
                <a:solidFill>
                  <a:srgbClr val="0563C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https://learningapps.org/watch?v=pz8iem0gc25</a:t>
            </a:r>
            <a:endParaRPr lang="ru-RU" sz="1400" u="sng" dirty="0">
              <a:solidFill>
                <a:srgbClr val="0563C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effectLst/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r>
              <a:rPr lang="ru-RU" sz="14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5. "Подушка безопасности":</a:t>
            </a:r>
            <a:r>
              <a:rPr lang="ru-RU" sz="14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u="sng" dirty="0">
                <a:solidFill>
                  <a:srgbClr val="0563C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https://learningapps.org/watch?v=p43hkbmtk25</a:t>
            </a:r>
            <a:endParaRPr lang="ru-RU" sz="1400" u="sng" dirty="0">
              <a:solidFill>
                <a:srgbClr val="0563C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effectLst/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r>
              <a:rPr lang="ru-RU" sz="14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6. «Путешественники» (валюта):</a:t>
            </a:r>
            <a:r>
              <a:rPr lang="ru-RU" sz="16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</a:t>
            </a:r>
            <a:r>
              <a:rPr lang="ru-RU" sz="1400" u="sng" dirty="0">
                <a:solidFill>
                  <a:srgbClr val="0563C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https://learningapps.org/watch?v=pj43q0ei325</a:t>
            </a:r>
            <a:endParaRPr lang="ru-RU" sz="1400" dirty="0">
              <a:latin typeface="Constantia" panose="02030602050306030303" pitchFamily="18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8CDD250-295F-0DD6-AB48-7B2781578772}"/>
              </a:ext>
            </a:extLst>
          </p:cNvPr>
          <p:cNvSpPr/>
          <p:nvPr/>
        </p:nvSpPr>
        <p:spPr bwMode="auto">
          <a:xfrm>
            <a:off x="460723" y="3662409"/>
            <a:ext cx="3895253" cy="1168230"/>
          </a:xfrm>
          <a:prstGeom prst="roundRect">
            <a:avLst>
              <a:gd name="adj" fmla="val 6173"/>
            </a:avLst>
          </a:prstGeom>
          <a:solidFill>
            <a:srgbClr val="FFFFFF">
              <a:alpha val="69804"/>
            </a:srgbClr>
          </a:solidFill>
          <a:effectLst>
            <a:glow rad="127000">
              <a:schemeClr val="accent1">
                <a:alpha val="21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onstantia" panose="02030602050306030303" pitchFamily="18" charset="0"/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E0874F5-04C7-712E-5B57-4E5BCFA6133A}"/>
              </a:ext>
            </a:extLst>
          </p:cNvPr>
          <p:cNvSpPr/>
          <p:nvPr/>
        </p:nvSpPr>
        <p:spPr bwMode="auto">
          <a:xfrm>
            <a:off x="465520" y="5104094"/>
            <a:ext cx="3895254" cy="1168230"/>
          </a:xfrm>
          <a:prstGeom prst="roundRect">
            <a:avLst>
              <a:gd name="adj" fmla="val 6173"/>
            </a:avLst>
          </a:prstGeom>
          <a:solidFill>
            <a:srgbClr val="FFFFFF">
              <a:alpha val="69804"/>
            </a:srgbClr>
          </a:solidFill>
          <a:effectLst>
            <a:glow rad="127000">
              <a:schemeClr val="accent1">
                <a:alpha val="21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onstantia" panose="02030602050306030303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D5EC59-8304-AAE5-4D88-E1755AE6C39E}"/>
              </a:ext>
            </a:extLst>
          </p:cNvPr>
          <p:cNvSpPr txBox="1"/>
          <p:nvPr/>
        </p:nvSpPr>
        <p:spPr bwMode="auto">
          <a:xfrm>
            <a:off x="608636" y="5803533"/>
            <a:ext cx="36386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u="sng" dirty="0">
                <a:latin typeface="Constantia" panose="02030602050306030303" pitchFamily="18" charset="0"/>
                <a:hlinkClick r:id="rId15" tooltip="https://disk.yandex.ru/d/4W_PzpsArxrO7g"/>
              </a:rPr>
              <a:t>https://disk.yandex.ru/d/4W_PzpsArxrO7g</a:t>
            </a:r>
            <a:endParaRPr lang="ru-RU" sz="1400" dirty="0">
              <a:latin typeface="Constantia" panose="02030602050306030303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868CFB-0D3F-F496-EE80-21588DB7312F}"/>
              </a:ext>
            </a:extLst>
          </p:cNvPr>
          <p:cNvSpPr txBox="1"/>
          <p:nvPr/>
        </p:nvSpPr>
        <p:spPr bwMode="auto">
          <a:xfrm>
            <a:off x="663412" y="4302317"/>
            <a:ext cx="34898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u="sng" dirty="0">
                <a:latin typeface="Constantia" panose="02030602050306030303" pitchFamily="18" charset="0"/>
                <a:hlinkClick r:id="rId16" tooltip="https://disk.yandex.ru/d/5e6qcjGGchC78g"/>
              </a:rPr>
              <a:t>https://disk.yandex.ru/d/5e6qcjGGchC78g</a:t>
            </a:r>
            <a:endParaRPr lang="ru-RU" sz="1400" dirty="0">
              <a:latin typeface="Constantia" panose="02030602050306030303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F9AE182-B9CF-5A67-C9CC-7D3EFB904D29}"/>
              </a:ext>
            </a:extLst>
          </p:cNvPr>
          <p:cNvSpPr txBox="1"/>
          <p:nvPr/>
        </p:nvSpPr>
        <p:spPr bwMode="auto">
          <a:xfrm>
            <a:off x="1426082" y="3630366"/>
            <a:ext cx="2354532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75"/>
              </a:lnSpc>
              <a:spcAft>
                <a:spcPts val="1350"/>
              </a:spcAft>
              <a:buNone/>
            </a:pPr>
            <a:r>
              <a:rPr lang="ru-RU" sz="1400" b="1" i="0" u="sng" dirty="0">
                <a:solidFill>
                  <a:srgbClr val="010002"/>
                </a:solidFill>
                <a:effectLst/>
                <a:latin typeface="Constantia" panose="02030602050306030303" pitchFamily="18" charset="0"/>
              </a:rPr>
              <a:t>Рабочие листы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D51FA04-7B3A-0BC4-08C3-AB8B82942ECA}"/>
              </a:ext>
            </a:extLst>
          </p:cNvPr>
          <p:cNvSpPr txBox="1"/>
          <p:nvPr/>
        </p:nvSpPr>
        <p:spPr bwMode="auto">
          <a:xfrm>
            <a:off x="1098267" y="5225186"/>
            <a:ext cx="3171285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75"/>
              </a:lnSpc>
              <a:spcAft>
                <a:spcPts val="1350"/>
              </a:spcAft>
              <a:buNone/>
            </a:pPr>
            <a:r>
              <a:rPr lang="ru-RU" sz="1400" b="1" i="0" u="sng" dirty="0">
                <a:solidFill>
                  <a:srgbClr val="010002"/>
                </a:solidFill>
                <a:effectLst/>
                <a:latin typeface="Constantia" panose="02030602050306030303" pitchFamily="18" charset="0"/>
              </a:rPr>
              <a:t>Раскраски и </a:t>
            </a:r>
            <a:r>
              <a:rPr lang="ru-RU" sz="1400" b="1" i="0" u="sng" dirty="0" err="1">
                <a:solidFill>
                  <a:srgbClr val="010002"/>
                </a:solidFill>
                <a:effectLst/>
                <a:latin typeface="Constantia" panose="02030602050306030303" pitchFamily="18" charset="0"/>
              </a:rPr>
              <a:t>обводилки</a:t>
            </a:r>
            <a:endParaRPr lang="ru-RU" sz="1400" b="1" i="0" u="sng" dirty="0">
              <a:solidFill>
                <a:srgbClr val="010002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124" name="Picture 28" descr="Picture background">
            <a:hlinkClick r:id="rId17" action="ppaction://hlinksldjump"/>
            <a:extLst>
              <a:ext uri="{FF2B5EF4-FFF2-40B4-BE49-F238E27FC236}">
                <a16:creationId xmlns:a16="http://schemas.microsoft.com/office/drawing/2014/main" id="{11D779D4-64C1-BE61-DA2E-1F2E994F7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20" y="6335629"/>
            <a:ext cx="1198075" cy="56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65BD885-6A41-A069-4F81-5592A3E95AB6}"/>
              </a:ext>
            </a:extLst>
          </p:cNvPr>
          <p:cNvSpPr txBox="1"/>
          <p:nvPr/>
        </p:nvSpPr>
        <p:spPr>
          <a:xfrm>
            <a:off x="608635" y="2730635"/>
            <a:ext cx="236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nstantia" panose="02030602050306030303" pitchFamily="18" charset="0"/>
                <a:cs typeface="Times New Roman" panose="02020603050405020304" pitchFamily="18" charset="0"/>
                <a:hlinkClick r:id="rId19"/>
              </a:rPr>
              <a:t>https://www.calameo.com/read/0073432516b7cf13b3f27</a:t>
            </a:r>
            <a:endParaRPr lang="ru-RU" sz="1400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" name="Рисунок 4095" descr="Изображение выглядит как текст, шаблон, прямоугольный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F1F1F53-3817-4756-CABE-DCEF6D330C4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95" y="2415023"/>
            <a:ext cx="723876" cy="8449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2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1C8340-AB02-920F-78B9-992489A4744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57221CD1-6DB1-9008-229B-1B7687BA4C35}"/>
              </a:ext>
            </a:extLst>
          </p:cNvPr>
          <p:cNvSpPr/>
          <p:nvPr/>
        </p:nvSpPr>
        <p:spPr bwMode="auto">
          <a:xfrm>
            <a:off x="4538922" y="904106"/>
            <a:ext cx="4392927" cy="5192300"/>
          </a:xfrm>
          <a:prstGeom prst="roundRect">
            <a:avLst>
              <a:gd name="adj" fmla="val 6173"/>
            </a:avLst>
          </a:prstGeom>
          <a:solidFill>
            <a:srgbClr val="FFFFFF">
              <a:alpha val="69804"/>
            </a:srgbClr>
          </a:solidFill>
          <a:effectLst>
            <a:glow rad="127000">
              <a:schemeClr val="accent1">
                <a:alpha val="21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Constantia" panose="02030602050306030303" pitchFamily="18" charset="0"/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364B4242-CB23-2D7A-854F-EDF6460F2156}"/>
              </a:ext>
            </a:extLst>
          </p:cNvPr>
          <p:cNvSpPr/>
          <p:nvPr/>
        </p:nvSpPr>
        <p:spPr>
          <a:xfrm>
            <a:off x="107901" y="900740"/>
            <a:ext cx="4316425" cy="3191676"/>
          </a:xfrm>
          <a:prstGeom prst="roundRect">
            <a:avLst>
              <a:gd name="adj" fmla="val 6173"/>
            </a:avLst>
          </a:prstGeom>
          <a:solidFill>
            <a:srgbClr val="FFFFFF">
              <a:alpha val="69804"/>
            </a:srgbClr>
          </a:solidFill>
          <a:effectLst>
            <a:glow rad="127000">
              <a:schemeClr val="accent1">
                <a:alpha val="21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580" name="Group 4">
            <a:extLst>
              <a:ext uri="{FF2B5EF4-FFF2-40B4-BE49-F238E27FC236}">
                <a16:creationId xmlns:a16="http://schemas.microsoft.com/office/drawing/2014/main" id="{A805BCB3-1F6B-523C-57F3-D909D375E4F0}"/>
              </a:ext>
            </a:extLst>
          </p:cNvPr>
          <p:cNvGrpSpPr/>
          <p:nvPr/>
        </p:nvGrpSpPr>
        <p:grpSpPr bwMode="auto">
          <a:xfrm>
            <a:off x="8604448" y="6186460"/>
            <a:ext cx="504750" cy="647800"/>
            <a:chOff x="4967" y="3702"/>
            <a:chExt cx="635" cy="499"/>
          </a:xfrm>
        </p:grpSpPr>
        <p:sp>
          <p:nvSpPr>
            <p:cNvPr id="24586" name="AutoShape 5">
              <a:hlinkClick r:id="rId4" action="ppaction://hlinksldjump"/>
              <a:extLst>
                <a:ext uri="{FF2B5EF4-FFF2-40B4-BE49-F238E27FC236}">
                  <a16:creationId xmlns:a16="http://schemas.microsoft.com/office/drawing/2014/main" id="{BD144469-9952-A446-C98B-138D9FC43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400">
                <a:latin typeface="Constantia" panose="02030602050306030303" pitchFamily="18" charset="0"/>
              </a:endParaRPr>
            </a:p>
          </p:txBody>
        </p:sp>
        <p:sp>
          <p:nvSpPr>
            <p:cNvPr id="24587" name="AutoShap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72AE9444-9A9A-6B3D-823C-84FC19910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400">
                <a:latin typeface="Constantia" panose="02030602050306030303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2AC7CF-5083-4947-BA10-4636517983A1}"/>
              </a:ext>
            </a:extLst>
          </p:cNvPr>
          <p:cNvSpPr txBox="1"/>
          <p:nvPr/>
        </p:nvSpPr>
        <p:spPr bwMode="auto">
          <a:xfrm>
            <a:off x="2322785" y="56234"/>
            <a:ext cx="5040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latin typeface="Constantia"/>
              </a:rPr>
              <a:t>Дополнительные материалы</a:t>
            </a:r>
            <a:endParaRPr dirty="0"/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B9EF863B-A82E-1CF9-527F-65A9CC82B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83" y="50673"/>
            <a:ext cx="550276" cy="530536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>
                <a:solidFill>
                  <a:srgbClr val="FFFF66"/>
                </a:solidFill>
                <a:cs typeface="Arial"/>
              </a:rPr>
              <a:t>5</a:t>
            </a:r>
            <a:endParaRPr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33FC251-6712-2838-5BCF-51BF094C8CB6}"/>
              </a:ext>
            </a:extLst>
          </p:cNvPr>
          <p:cNvGrpSpPr/>
          <p:nvPr/>
        </p:nvGrpSpPr>
        <p:grpSpPr>
          <a:xfrm>
            <a:off x="164573" y="1133557"/>
            <a:ext cx="4328112" cy="574713"/>
            <a:chOff x="402989" y="795138"/>
            <a:chExt cx="12312705" cy="5819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2F37B3-2DCD-DDB6-CB48-AC40D4058D98}"/>
                </a:ext>
              </a:extLst>
            </p:cNvPr>
            <p:cNvSpPr txBox="1"/>
            <p:nvPr/>
          </p:nvSpPr>
          <p:spPr>
            <a:xfrm>
              <a:off x="3071500" y="847276"/>
              <a:ext cx="9644194" cy="529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Aft>
                  <a:spcPts val="3000"/>
                </a:spcAft>
                <a:buNone/>
              </a:pPr>
              <a:r>
                <a:rPr lang="ru-RU" sz="1400" b="1" i="0" dirty="0">
                  <a:effectLst/>
                  <a:latin typeface="Constantia" panose="02030602050306030303" pitchFamily="18" charset="0"/>
                </a:rPr>
                <a:t>«Азбука финансовой грамотности со Смешариками» Сборник.</a:t>
              </a:r>
            </a:p>
          </p:txBody>
        </p:sp>
        <p:pic>
          <p:nvPicPr>
            <p:cNvPr id="1032" name="Picture 8">
              <a:hlinkClick r:id="rId5"/>
              <a:extLst>
                <a:ext uri="{FF2B5EF4-FFF2-40B4-BE49-F238E27FC236}">
                  <a16:creationId xmlns:a16="http://schemas.microsoft.com/office/drawing/2014/main" id="{A8704FAD-5556-C197-B2B2-43C5E6E6D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89" y="795138"/>
              <a:ext cx="2852898" cy="456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66557E8-97DC-A486-A29D-6F855F13BD0D}"/>
              </a:ext>
            </a:extLst>
          </p:cNvPr>
          <p:cNvSpPr txBox="1"/>
          <p:nvPr/>
        </p:nvSpPr>
        <p:spPr>
          <a:xfrm>
            <a:off x="4615170" y="1141650"/>
            <a:ext cx="2376264" cy="44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75"/>
              </a:lnSpc>
              <a:spcAft>
                <a:spcPts val="1350"/>
              </a:spcAft>
              <a:buNone/>
            </a:pPr>
            <a:r>
              <a:rPr lang="ru-RU" sz="1400" b="1" i="0" dirty="0">
                <a:solidFill>
                  <a:srgbClr val="010002"/>
                </a:solidFill>
                <a:effectLst/>
                <a:latin typeface="Constantia" panose="02030602050306030303" pitchFamily="18" charset="0"/>
              </a:rPr>
              <a:t>1. «Петя и </a:t>
            </a:r>
            <a:r>
              <a:rPr lang="ru-RU" sz="1400" b="1" i="0" dirty="0" err="1">
                <a:solidFill>
                  <a:srgbClr val="010002"/>
                </a:solidFill>
                <a:effectLst/>
                <a:latin typeface="Constantia" panose="02030602050306030303" pitchFamily="18" charset="0"/>
              </a:rPr>
              <a:t>СберКот</a:t>
            </a:r>
            <a:r>
              <a:rPr lang="ru-RU" sz="1400" b="1" i="0" dirty="0">
                <a:solidFill>
                  <a:srgbClr val="010002"/>
                </a:solidFill>
                <a:effectLst/>
                <a:latin typeface="Constantia" panose="02030602050306030303" pitchFamily="18" charset="0"/>
              </a:rPr>
              <a:t>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4FB277-9C02-31FA-CA6C-5F8268F1529E}"/>
              </a:ext>
            </a:extLst>
          </p:cNvPr>
          <p:cNvSpPr txBox="1"/>
          <p:nvPr/>
        </p:nvSpPr>
        <p:spPr>
          <a:xfrm>
            <a:off x="1480279" y="778142"/>
            <a:ext cx="1989180" cy="44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75"/>
              </a:lnSpc>
              <a:spcAft>
                <a:spcPts val="1350"/>
              </a:spcAft>
              <a:buNone/>
            </a:pPr>
            <a:r>
              <a:rPr lang="ru-RU" sz="1400" b="1" i="0" u="sng" dirty="0">
                <a:solidFill>
                  <a:srgbClr val="010002"/>
                </a:solidFill>
                <a:effectLst/>
                <a:latin typeface="Constantia" panose="02030602050306030303" pitchFamily="18" charset="0"/>
              </a:rPr>
              <a:t>Мультфильмы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F01FC7-45C9-CFB8-B3CA-1E0ADB66E5BD}"/>
              </a:ext>
            </a:extLst>
          </p:cNvPr>
          <p:cNvSpPr txBox="1"/>
          <p:nvPr/>
        </p:nvSpPr>
        <p:spPr bwMode="auto">
          <a:xfrm>
            <a:off x="6047871" y="810672"/>
            <a:ext cx="1473847" cy="44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75"/>
              </a:lnSpc>
              <a:spcAft>
                <a:spcPts val="1350"/>
              </a:spcAft>
              <a:buNone/>
            </a:pPr>
            <a:r>
              <a:rPr lang="ru-RU" sz="1400" b="1" i="0" u="sng" dirty="0">
                <a:solidFill>
                  <a:srgbClr val="010002"/>
                </a:solidFill>
                <a:effectLst/>
                <a:latin typeface="Constantia" panose="02030602050306030303" pitchFamily="18" charset="0"/>
              </a:rPr>
              <a:t>Подкасты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81C851-F9F0-5643-6637-DBAE67C9C792}"/>
              </a:ext>
            </a:extLst>
          </p:cNvPr>
          <p:cNvSpPr txBox="1"/>
          <p:nvPr/>
        </p:nvSpPr>
        <p:spPr>
          <a:xfrm>
            <a:off x="4784586" y="1549483"/>
            <a:ext cx="30953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nstantia" panose="02030602050306030303" pitchFamily="18" charset="0"/>
                <a:cs typeface="Times New Roman" panose="02020603050405020304" pitchFamily="18" charset="0"/>
                <a:hlinkClick r:id="rId7"/>
              </a:rPr>
              <a:t>https://detifm.ru/fairy_tales/id/1410</a:t>
            </a:r>
            <a:endParaRPr lang="ru-RU" sz="1400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 descr="Изображение выглядит как текст, шаблон, снимок экрана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9CF0931-F43B-0B8D-D687-1FDAF0F476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57" y="1129896"/>
            <a:ext cx="637553" cy="74361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918CCE6-925C-BB10-22A1-2E7D327C0034}"/>
              </a:ext>
            </a:extLst>
          </p:cNvPr>
          <p:cNvSpPr txBox="1"/>
          <p:nvPr/>
        </p:nvSpPr>
        <p:spPr>
          <a:xfrm>
            <a:off x="4657014" y="2589020"/>
            <a:ext cx="366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nstantia" panose="02030602050306030303" pitchFamily="18" charset="0"/>
                <a:cs typeface="Times New Roman" panose="02020603050405020304" pitchFamily="18" charset="0"/>
                <a:hlinkClick r:id="rId9"/>
              </a:rPr>
              <a:t>https://music.yandex.ru/album/20254097?play=1&amp;lang=hy&amp;dir=desc&amp;activeTab=about</a:t>
            </a:r>
            <a:endParaRPr lang="ru-RU" sz="1400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A52567-7466-58BF-423C-779D30D673F5}"/>
              </a:ext>
            </a:extLst>
          </p:cNvPr>
          <p:cNvSpPr txBox="1"/>
          <p:nvPr/>
        </p:nvSpPr>
        <p:spPr>
          <a:xfrm>
            <a:off x="4604082" y="2045615"/>
            <a:ext cx="3161254" cy="617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buNone/>
            </a:pPr>
            <a:r>
              <a:rPr lang="ru-RU" sz="1400" b="1" i="0" dirty="0">
                <a:solidFill>
                  <a:srgbClr val="1A1A1A"/>
                </a:solidFill>
                <a:effectLst/>
                <a:latin typeface="Constantia" panose="02030602050306030303" pitchFamily="18" charset="0"/>
              </a:rPr>
              <a:t>2.«Крош и грош» — детский    	подкаст про деньги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C9CF37-757F-23B2-5D14-BDF4D303F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8038154" y="0"/>
            <a:ext cx="1105846" cy="1037238"/>
          </a:xfrm>
          <a:prstGeom prst="flowChartConnector">
            <a:avLst/>
          </a:prstGeom>
          <a:noFill/>
        </p:spPr>
      </p:pic>
      <p:pic>
        <p:nvPicPr>
          <p:cNvPr id="48" name="Рисунок 47" descr="Изображение выглядит как текст, шаблон, монохромный, шов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14D9C64-0689-C411-31C8-3FCF7F57FF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30" y="2109203"/>
            <a:ext cx="618405" cy="72100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екст, шаблон, снимок экрана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BB7224-72B5-AD8C-E868-2BB6ECC0EF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15" y="3173914"/>
            <a:ext cx="637553" cy="74361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2CCB83E-5C77-2337-C690-29838FB6FD81}"/>
              </a:ext>
            </a:extLst>
          </p:cNvPr>
          <p:cNvSpPr txBox="1"/>
          <p:nvPr/>
        </p:nvSpPr>
        <p:spPr>
          <a:xfrm>
            <a:off x="4606765" y="3460135"/>
            <a:ext cx="2755142" cy="38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ru-RU" sz="1400" b="1" i="0" dirty="0">
                <a:solidFill>
                  <a:srgbClr val="242424"/>
                </a:solidFill>
                <a:effectLst/>
                <a:latin typeface="Constantia" panose="02030602050306030303" pitchFamily="18" charset="0"/>
              </a:rPr>
              <a:t>3. «</a:t>
            </a:r>
            <a:r>
              <a:rPr lang="ru-RU" sz="1400" b="1" i="0" dirty="0" err="1">
                <a:solidFill>
                  <a:srgbClr val="242424"/>
                </a:solidFill>
                <a:effectLst/>
                <a:latin typeface="Constantia" panose="02030602050306030303" pitchFamily="18" charset="0"/>
              </a:rPr>
              <a:t>Кошелястики</a:t>
            </a:r>
            <a:r>
              <a:rPr lang="ru-RU" sz="1400" b="1" i="0" dirty="0">
                <a:solidFill>
                  <a:srgbClr val="242424"/>
                </a:solidFill>
                <a:effectLst/>
                <a:latin typeface="Constantia" panose="02030602050306030303" pitchFamily="18" charset="0"/>
              </a:rPr>
              <a:t>» 1 сезон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0C8B11-BB6A-F0F1-665F-1CCD2A3838E8}"/>
              </a:ext>
            </a:extLst>
          </p:cNvPr>
          <p:cNvSpPr txBox="1"/>
          <p:nvPr/>
        </p:nvSpPr>
        <p:spPr>
          <a:xfrm>
            <a:off x="4687804" y="3804380"/>
            <a:ext cx="3845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nstantia" panose="02030602050306030303" pitchFamily="18" charset="0"/>
                <a:cs typeface="Times New Roman" panose="02020603050405020304" pitchFamily="18" charset="0"/>
                <a:hlinkClick r:id="rId13"/>
              </a:rPr>
              <a:t>https://lenta.profinansy.ru/podcasts/1764000</a:t>
            </a:r>
            <a:endParaRPr lang="ru-RU" sz="1400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CECDAC2-0446-CD0E-5708-B7686B99B7C7}"/>
              </a:ext>
            </a:extLst>
          </p:cNvPr>
          <p:cNvSpPr txBox="1"/>
          <p:nvPr/>
        </p:nvSpPr>
        <p:spPr>
          <a:xfrm>
            <a:off x="1000847" y="2511700"/>
            <a:ext cx="3282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nstantia" panose="02030602050306030303" pitchFamily="18" charset="0"/>
              </a:rPr>
              <a:t>«</a:t>
            </a:r>
            <a:r>
              <a:rPr lang="ru-RU" sz="1400" b="1" dirty="0" err="1">
                <a:latin typeface="Constantia" panose="02030602050306030303" pitchFamily="18" charset="0"/>
              </a:rPr>
              <a:t>Пинкод</a:t>
            </a:r>
            <a:r>
              <a:rPr lang="ru-RU" sz="1400" b="1" dirty="0">
                <a:latin typeface="Constantia" panose="02030602050306030303" pitchFamily="18" charset="0"/>
              </a:rPr>
              <a:t>. </a:t>
            </a:r>
          </a:p>
          <a:p>
            <a:r>
              <a:rPr lang="ru-RU" sz="1400" b="1" dirty="0">
                <a:latin typeface="Constantia" panose="02030602050306030303" pitchFamily="18" charset="0"/>
              </a:rPr>
              <a:t>Азбука финансовой грамотности»</a:t>
            </a:r>
          </a:p>
        </p:txBody>
      </p:sp>
      <p:pic>
        <p:nvPicPr>
          <p:cNvPr id="61" name="Рисунок 60" descr="Изображение выглядит как текст, шаблон, прямоугольный, монохром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088D699-E6BB-FF9D-35F0-D9333BEC6D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6" y="2869795"/>
            <a:ext cx="720807" cy="84039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009F811-0E1B-2C7D-0651-E4DA79FA7E57}"/>
              </a:ext>
            </a:extLst>
          </p:cNvPr>
          <p:cNvSpPr txBox="1"/>
          <p:nvPr/>
        </p:nvSpPr>
        <p:spPr>
          <a:xfrm>
            <a:off x="986539" y="2971527"/>
            <a:ext cx="3349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nstantia" panose="02030602050306030303" pitchFamily="18" charset="0"/>
                <a:cs typeface="Times New Roman" panose="02020603050405020304" pitchFamily="18" charset="0"/>
                <a:hlinkClick r:id="rId15"/>
              </a:rPr>
              <a:t>https://xn--80apaohbc3aw9e.xn--p1ai/materials/pinkod.-azbuka-finansovyh-gramotnosti/</a:t>
            </a:r>
            <a:endParaRPr lang="ru-RU" sz="1400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ED4268B-10A3-A277-3A57-354747BD93D5}"/>
              </a:ext>
            </a:extLst>
          </p:cNvPr>
          <p:cNvSpPr/>
          <p:nvPr/>
        </p:nvSpPr>
        <p:spPr bwMode="auto">
          <a:xfrm>
            <a:off x="164573" y="4151237"/>
            <a:ext cx="4316425" cy="2518123"/>
          </a:xfrm>
          <a:prstGeom prst="roundRect">
            <a:avLst>
              <a:gd name="adj" fmla="val 6173"/>
            </a:avLst>
          </a:prstGeom>
          <a:solidFill>
            <a:srgbClr val="FFFFFF">
              <a:alpha val="69804"/>
            </a:srgbClr>
          </a:solidFill>
          <a:effectLst>
            <a:glow rad="127000">
              <a:schemeClr val="accent1">
                <a:alpha val="21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D17DF-665A-D53F-898E-06DA71F13286}"/>
              </a:ext>
            </a:extLst>
          </p:cNvPr>
          <p:cNvSpPr txBox="1"/>
          <p:nvPr/>
        </p:nvSpPr>
        <p:spPr>
          <a:xfrm>
            <a:off x="279169" y="4310930"/>
            <a:ext cx="4252443" cy="235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2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https://www.jigsawplanet.com/?rc=play&amp;pid=17900631380a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>
              <a:buNone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Банковская карта </a:t>
            </a:r>
          </a:p>
          <a:p>
            <a:pPr>
              <a:buNone/>
            </a:pPr>
            <a:r>
              <a:rPr lang="ru-RU" sz="12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https://www.jigsawplanet.com/?rc=play&amp;pid=0864d40e81b7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анкнота </a:t>
            </a:r>
          </a:p>
          <a:p>
            <a:pPr marL="0" marR="0" lvl="0" indent="0" algn="l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2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https://www.jigsawplanet.com/?rc=play&amp;pid=0974036e07b3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Юа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</a:t>
            </a:r>
          </a:p>
          <a:p>
            <a:pPr marL="0" marR="0" lvl="0" indent="0" algn="l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https://www.jigsawplanet.com/?rc=play&amp;pid=09b57fae8ac5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ошелек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0"/>
              </a:rPr>
              <a:t>https://www.jigsawplanet.com/?rc=play&amp;pid=2839712f1fc7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онеты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1"/>
              </a:rPr>
              <a:t>https://www.jigsawplanet.com/?rc=play&amp;pid=190934bab306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опилка</a:t>
            </a:r>
            <a:endParaRPr lang="ru-RU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A4707-438A-1579-69CD-5E718257C138}"/>
              </a:ext>
            </a:extLst>
          </p:cNvPr>
          <p:cNvSpPr txBox="1"/>
          <p:nvPr/>
        </p:nvSpPr>
        <p:spPr bwMode="auto">
          <a:xfrm>
            <a:off x="1835696" y="3965451"/>
            <a:ext cx="1473847" cy="44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75"/>
              </a:lnSpc>
              <a:spcAft>
                <a:spcPts val="1350"/>
              </a:spcAft>
              <a:buNone/>
            </a:pPr>
            <a:r>
              <a:rPr lang="ru-RU" sz="1400" b="1" i="0" u="sng" dirty="0">
                <a:solidFill>
                  <a:srgbClr val="010002"/>
                </a:solidFill>
                <a:effectLst/>
                <a:latin typeface="Constantia" panose="02030602050306030303" pitchFamily="18" charset="0"/>
              </a:rPr>
              <a:t>Пазлы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FE2016-F4B5-05B4-7D1E-EF470CD0E7C7}"/>
              </a:ext>
            </a:extLst>
          </p:cNvPr>
          <p:cNvSpPr txBox="1"/>
          <p:nvPr/>
        </p:nvSpPr>
        <p:spPr bwMode="auto">
          <a:xfrm>
            <a:off x="4604082" y="4393936"/>
            <a:ext cx="3451282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ru-RU" sz="1400" b="1" dirty="0">
                <a:solidFill>
                  <a:srgbClr val="242424"/>
                </a:solidFill>
                <a:latin typeface="Constantia" panose="02030602050306030303" pitchFamily="18" charset="0"/>
              </a:rPr>
              <a:t>4</a:t>
            </a:r>
            <a:r>
              <a:rPr lang="ru-RU" sz="1400" b="1" i="0" dirty="0">
                <a:solidFill>
                  <a:srgbClr val="242424"/>
                </a:solidFill>
                <a:effectLst/>
                <a:latin typeface="Constantia" panose="02030602050306030303" pitchFamily="18" charset="0"/>
              </a:rPr>
              <a:t>. «Откуда берутся деньги» </a:t>
            </a:r>
            <a:r>
              <a:rPr lang="en-US" sz="1400" i="0" dirty="0">
                <a:solidFill>
                  <a:srgbClr val="242424"/>
                </a:solidFill>
                <a:effectLst/>
                <a:latin typeface="Constantia" panose="02030602050306030303" pitchFamily="18" charset="0"/>
                <a:hlinkClick r:id="rId22"/>
              </a:rPr>
              <a:t>https://music.yandex.ru/album/25512296</a:t>
            </a:r>
            <a:endParaRPr lang="ru-RU" sz="1400" b="1" i="0" dirty="0">
              <a:solidFill>
                <a:srgbClr val="242424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A54BD-65F7-C109-6209-53EA9573FB8E}"/>
              </a:ext>
            </a:extLst>
          </p:cNvPr>
          <p:cNvSpPr txBox="1"/>
          <p:nvPr/>
        </p:nvSpPr>
        <p:spPr bwMode="auto">
          <a:xfrm>
            <a:off x="4659864" y="5125152"/>
            <a:ext cx="3421964" cy="755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Bef>
                <a:spcPts val="600"/>
              </a:spcBef>
              <a:buNone/>
            </a:pPr>
            <a:r>
              <a:rPr lang="ru-RU" sz="1400" b="1" i="0" dirty="0">
                <a:solidFill>
                  <a:srgbClr val="242424"/>
                </a:solidFill>
                <a:effectLst/>
                <a:latin typeface="Constantia" panose="02030602050306030303" pitchFamily="18" charset="0"/>
              </a:rPr>
              <a:t>3. «Лукоморье»</a:t>
            </a:r>
          </a:p>
          <a:p>
            <a:pPr algn="l">
              <a:lnSpc>
                <a:spcPts val="2400"/>
              </a:lnSpc>
              <a:spcBef>
                <a:spcPts val="600"/>
              </a:spcBef>
              <a:buNone/>
            </a:pPr>
            <a:r>
              <a:rPr lang="en-US" sz="1400" dirty="0">
                <a:solidFill>
                  <a:srgbClr val="242424"/>
                </a:solidFill>
                <a:latin typeface="Constantia" panose="02030602050306030303" pitchFamily="18" charset="0"/>
                <a:hlinkClick r:id="rId23"/>
              </a:rPr>
              <a:t>https://detifm.ru/fairy_tales/id/1441</a:t>
            </a:r>
            <a:endParaRPr lang="ru-RU" sz="1400" b="1" i="0" dirty="0">
              <a:solidFill>
                <a:srgbClr val="242424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3" name="Рисунок 12" descr="Изображение выглядит как текст, шаблон, снимок экрана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2225932-C099-15CF-6F00-D838FFB97C7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55" y="4177697"/>
            <a:ext cx="637554" cy="7436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шаблон, снимок экрана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3F797A4-EA05-D5AD-6FD6-97D7B18C225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942" y="5248916"/>
            <a:ext cx="637554" cy="7436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66EC26-66D1-4183-0D80-82FB8EB4A861}"/>
              </a:ext>
            </a:extLst>
          </p:cNvPr>
          <p:cNvSpPr txBox="1"/>
          <p:nvPr/>
        </p:nvSpPr>
        <p:spPr>
          <a:xfrm>
            <a:off x="1027929" y="1943125"/>
            <a:ext cx="3382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nstantia" panose="02030602050306030303" pitchFamily="18" charset="0"/>
                <a:hlinkClick r:id="rId26"/>
              </a:rPr>
              <a:t>https://disk.yandex.ru/i/AfET3IiCf8f3Xg</a:t>
            </a:r>
            <a:r>
              <a:rPr lang="en-US" sz="1400" dirty="0">
                <a:latin typeface="Constantia" panose="02030602050306030303" pitchFamily="18" charset="0"/>
              </a:rPr>
              <a:t> </a:t>
            </a:r>
            <a:endParaRPr lang="ru-RU" sz="1400" dirty="0">
              <a:latin typeface="Constantia" panose="02030602050306030303" pitchFamily="18" charset="0"/>
            </a:endParaRPr>
          </a:p>
        </p:txBody>
      </p:sp>
      <p:pic>
        <p:nvPicPr>
          <p:cNvPr id="11" name="Рисунок 10" descr="Изображение выглядит как текст, шаблон, прямоугольный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05995FB-A69F-4898-9E11-178D3D641C0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6" y="1681542"/>
            <a:ext cx="699439" cy="81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24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9BAB43D-F728-D682-BD44-7B432ADB1AA6}"/>
              </a:ext>
            </a:extLst>
          </p:cNvPr>
          <p:cNvGrpSpPr/>
          <p:nvPr/>
        </p:nvGrpSpPr>
        <p:grpSpPr>
          <a:xfrm>
            <a:off x="4732594" y="427221"/>
            <a:ext cx="4293797" cy="5472608"/>
            <a:chOff x="4732594" y="427221"/>
            <a:chExt cx="4293797" cy="5472608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B23112D7-56BC-CD8E-04AE-7DFB92F55D99}"/>
                </a:ext>
              </a:extLst>
            </p:cNvPr>
            <p:cNvSpPr/>
            <p:nvPr/>
          </p:nvSpPr>
          <p:spPr>
            <a:xfrm>
              <a:off x="4732594" y="427221"/>
              <a:ext cx="4293797" cy="5472608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spc="50">
                <a:ln w="0"/>
                <a:solidFill>
                  <a:schemeClr val="bg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9A0FAE-B4BD-DE09-FCC9-6BE40A70B16F}"/>
                </a:ext>
              </a:extLst>
            </p:cNvPr>
            <p:cNvSpPr txBox="1"/>
            <p:nvPr/>
          </p:nvSpPr>
          <p:spPr>
            <a:xfrm>
              <a:off x="4814359" y="571052"/>
              <a:ext cx="4130269" cy="5184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763963" algn="l"/>
                  <a:tab pos="4033838" algn="l"/>
                </a:tabLst>
                <a:defRPr/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Знает базовый алгоритм покупки в магазине: выбрать товар, подойти к кассе, оплатить, получить сдачу.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Имеет представление о том, что такое «скидка» или «распродажа» («Сегодня игрушка стоит дешевле»).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сюжетно-ролевой игре («Магазин») использует деньги (настоящие монеты или муляжи) для «покупки» товаров. </a:t>
              </a:r>
            </a:p>
            <a:p>
              <a:pPr marL="182563" indent="-128588" algn="ctr" defTabSz="685800" rtl="0">
                <a:tabLst>
                  <a:tab pos="3676650" algn="l"/>
                  <a:tab pos="4033838" algn="l"/>
                </a:tabLst>
              </a:pPr>
              <a:r>
                <a:rPr lang="ru-RU" sz="788" b="1" u="sng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Источники дохода и расходы: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Называет основные источники дохода своей семьи: зарплата мамы/папы.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Понимает, что есть обязательные расходы (коммунальные платежи, еда) и желательные (игрушки, развлечения).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Знает, что деньги можно не только тратить, но и откладывать (копить) для цели.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Имеет свою копилку и понимает, для чего она. </a:t>
              </a:r>
            </a:p>
            <a:p>
              <a:pPr marL="182563" indent="-128588" algn="ctr" defTabSz="685800" rtl="0">
                <a:tabLst>
                  <a:tab pos="3676650" algn="l"/>
                  <a:tab pos="4033838" algn="l"/>
                </a:tabLst>
              </a:pPr>
              <a:r>
                <a:rPr lang="ru-RU" sz="788" b="1" u="sng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Реклама: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Узнает рекламу по телевизору, на улице, в интернете.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Понимает, что цель рекламы — убедить купить товар или услугу.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Начинает критически относиться к рекламе, понимая, что не все, что в ней показывают, правда или действительно нужно.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Может обсудить, чем рекламный образ отличается от реальной вещи («В рекламе сок очень вкусный, но на самом деле он может быть кислым»). </a:t>
              </a:r>
            </a:p>
            <a:p>
              <a:pPr marL="182563" indent="-128588" algn="ctr" defTabSz="685800" rtl="0">
                <a:tabLst>
                  <a:tab pos="3676650" algn="l"/>
                  <a:tab pos="4033838" algn="l"/>
                </a:tabLst>
              </a:pPr>
              <a:endParaRPr lang="ru-RU" sz="788" b="1" u="sng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82563" indent="-128588" algn="ctr" defTabSz="685800" rtl="0">
                <a:tabLst>
                  <a:tab pos="3676650" algn="l"/>
                  <a:tab pos="4033838" algn="l"/>
                </a:tabLst>
              </a:pPr>
              <a:r>
                <a:rPr lang="ru-RU" sz="788" b="1" u="sng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Экономические привычки: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Бережно относится к вещам (игрушкам, книгам, одежде), понимая, что на их покупку были потрачены деньги и труд.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Экономит ресурсы (выключает свет, выходя из комнаты, закрывает кран с водой). o Умеет делать выбор между несколькими желаниями («Мы можем купить или шоколадку, или сок, но не все сразу»).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Проявляет терпение, чтобы дождаться желанной покупки, если нужно накопить.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Участвует в благотворительности (пожертвование старых игрушек, помощь животным), понимая, что можно делиться ресурсами. </a:t>
              </a:r>
            </a:p>
            <a:p>
              <a:pPr marL="182563" indent="-128588" algn="just" defTabSz="685800" rtl="0">
                <a:buFont typeface="Courier New" panose="02070309020205020404" pitchFamily="49" charset="0"/>
                <a:buChar char="o"/>
                <a:tabLst>
                  <a:tab pos="3676650" algn="l"/>
                  <a:tab pos="4033838" algn="l"/>
                </a:tabLst>
              </a:pPr>
              <a:endParaRPr lang="ru-RU" sz="788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82563" indent="-128588" algn="ctr" defTabSz="685800" rtl="0">
                <a:lnSpc>
                  <a:spcPct val="150000"/>
                </a:lnSpc>
                <a:tabLst>
                  <a:tab pos="3676650" algn="l"/>
                  <a:tab pos="4033838" algn="l"/>
                </a:tabLst>
              </a:pPr>
              <a:r>
                <a:rPr lang="ru-RU" sz="788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Общие рекомендации для родителей и педагогов: </a:t>
              </a:r>
            </a:p>
            <a:p>
              <a:pPr marL="182563" indent="-128588" algn="just" defTabSz="685800" rtl="0">
                <a:lnSpc>
                  <a:spcPct val="150000"/>
                </a:lnSpc>
                <a:buFont typeface="Wingdings" panose="05000000000000000000" pitchFamily="2" charset="2"/>
                <a:buChar char="Ø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Говорите о деньгах открыто и просто. Не делайте из денег тайну. </a:t>
              </a:r>
            </a:p>
            <a:p>
              <a:pPr marL="182563" indent="-128588" algn="just" defTabSz="685800" rtl="0">
                <a:buFont typeface="Wingdings" panose="05000000000000000000" pitchFamily="2" charset="2"/>
                <a:buChar char="Ø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Используйте игровые формы: сюжетно-ролевые игры «Магазин», «Кафе», «Банк». </a:t>
              </a:r>
            </a:p>
            <a:p>
              <a:pPr marL="182563" indent="-128588" algn="just" defTabSz="685800" rtl="0">
                <a:buFont typeface="Wingdings" panose="05000000000000000000" pitchFamily="2" charset="2"/>
                <a:buChar char="Ø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Читайте сказки и рассказы с экономическим подтекстом («Муха-Цокотуха», «Золотой ключик», «Кот в сапогах» — с последующим обсуждением). </a:t>
              </a:r>
            </a:p>
            <a:p>
              <a:pPr marL="182563" indent="-128588" algn="just" defTabSz="685800" rtl="0">
                <a:buFont typeface="Wingdings" panose="05000000000000000000" pitchFamily="2" charset="2"/>
                <a:buChar char="Ø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Вовлекайте ребенка в посильные финансовые решения: поход в магазин с списком, сравнение цен, опускание монетки в копилку. </a:t>
              </a:r>
            </a:p>
            <a:p>
              <a:pPr marL="182563" indent="-128588" algn="just" defTabSz="685800" rtl="0">
                <a:buFont typeface="Wingdings" panose="05000000000000000000" pitchFamily="2" charset="2"/>
                <a:buChar char="Ø"/>
                <a:tabLst>
                  <a:tab pos="3676650" algn="l"/>
                  <a:tab pos="4033838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Подавайте личный пример разумного финансового поведения. </a:t>
              </a:r>
            </a:p>
            <a:p>
              <a:pPr marL="182563" indent="-128588" algn="ctr" defTabSz="685800" rtl="0">
                <a:tabLst>
                  <a:tab pos="3676650" algn="l"/>
                  <a:tab pos="4033838" algn="l"/>
                </a:tabLst>
              </a:pPr>
              <a:r>
                <a:rPr lang="ru-RU" sz="788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Этот чек-лист поможет вам целенаправленно и системно подойти </a:t>
              </a:r>
            </a:p>
            <a:p>
              <a:pPr marL="182563" indent="-128588" algn="ctr" defTabSz="685800" rtl="0">
                <a:tabLst>
                  <a:tab pos="3676650" algn="l"/>
                  <a:tab pos="4033838" algn="l"/>
                </a:tabLst>
              </a:pPr>
              <a:r>
                <a:rPr lang="ru-RU" sz="788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 формированию у дошкольника здорового и грамотного отношения к миру финансов</a:t>
              </a:r>
              <a:r>
                <a:rPr lang="ru-RU" sz="788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6A86B75-AE0C-F954-5B8E-CE42D17EF66D}"/>
              </a:ext>
            </a:extLst>
          </p:cNvPr>
          <p:cNvGrpSpPr/>
          <p:nvPr/>
        </p:nvGrpSpPr>
        <p:grpSpPr>
          <a:xfrm>
            <a:off x="199372" y="427221"/>
            <a:ext cx="4293797" cy="5472608"/>
            <a:chOff x="199372" y="427221"/>
            <a:chExt cx="4293797" cy="5472608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BBDAD77C-CC06-0261-0E4F-740CE65BAE31}"/>
                </a:ext>
              </a:extLst>
            </p:cNvPr>
            <p:cNvSpPr/>
            <p:nvPr/>
          </p:nvSpPr>
          <p:spPr>
            <a:xfrm>
              <a:off x="199372" y="427221"/>
              <a:ext cx="4293797" cy="5472608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0E5D72-A046-583D-4064-FD3C36B593DB}"/>
                </a:ext>
              </a:extLst>
            </p:cNvPr>
            <p:cNvSpPr txBox="1"/>
            <p:nvPr/>
          </p:nvSpPr>
          <p:spPr>
            <a:xfrm>
              <a:off x="271379" y="522966"/>
              <a:ext cx="4149781" cy="5184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rtl="0">
                <a:tabLst>
                  <a:tab pos="4035029" algn="l"/>
                </a:tabLst>
              </a:pPr>
              <a:r>
                <a:rPr lang="ru-RU" sz="788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Чек-лист для родителей, составленный в виде</a:t>
              </a:r>
            </a:p>
            <a:p>
              <a:pPr algn="ctr" defTabSz="685800" rtl="0">
                <a:tabLst>
                  <a:tab pos="4035029" algn="l"/>
                </a:tabLst>
              </a:pPr>
              <a:r>
                <a:rPr lang="ru-RU" sz="788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ключевых вопросов и признаков, по которым можно оценить </a:t>
              </a:r>
            </a:p>
            <a:p>
              <a:pPr algn="ctr" defTabSz="685800" rtl="0">
                <a:tabLst>
                  <a:tab pos="4035029" algn="l"/>
                </a:tabLst>
              </a:pPr>
              <a:r>
                <a:rPr lang="ru-RU" sz="788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сформированность базовых экономических представлений. </a:t>
              </a:r>
            </a:p>
            <a:p>
              <a:pPr algn="ctr" defTabSz="685800" rtl="0">
                <a:tabLst>
                  <a:tab pos="4035029" algn="l"/>
                </a:tabLst>
              </a:pPr>
              <a:r>
                <a:rPr lang="ru-RU" sz="788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Чек-лист разделен по темам </a:t>
              </a:r>
            </a:p>
            <a:p>
              <a:pPr algn="ctr" defTabSz="685800" rtl="0">
                <a:tabLst>
                  <a:tab pos="4035029" algn="l"/>
                </a:tabLst>
              </a:pPr>
              <a:endParaRPr lang="ru-RU" sz="788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85800" rtl="0">
                <a:tabLst>
                  <a:tab pos="4035029" algn="l"/>
                </a:tabLst>
              </a:pPr>
              <a:r>
                <a:rPr lang="ru-RU" sz="788" b="1" kern="1200" dirty="0">
                  <a:solidFill>
                    <a:srgbClr val="196B24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r>
                <a:rPr lang="ru-RU" sz="788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788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 пользоваться чек-листом: Отмечайте, какие понятия и навыки </a:t>
              </a:r>
            </a:p>
            <a:p>
              <a:pPr algn="ctr" defTabSz="685800" rtl="0">
                <a:tabLst>
                  <a:tab pos="4035029" algn="l"/>
                </a:tabLst>
              </a:pPr>
              <a:r>
                <a:rPr lang="ru-RU" sz="788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уже есть у ребенка, а над какими стоит поработать через игру и беседы. </a:t>
              </a:r>
            </a:p>
            <a:p>
              <a:pPr algn="ctr" defTabSz="685800" rtl="0">
                <a:tabLst>
                  <a:tab pos="4035029" algn="l"/>
                </a:tabLst>
              </a:pPr>
              <a:r>
                <a:rPr lang="ru-RU" sz="788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Это не тест, а ориентир для взрослых.</a:t>
              </a:r>
            </a:p>
            <a:p>
              <a:pPr algn="ctr" defTabSz="685800" rtl="0">
                <a:tabLst>
                  <a:tab pos="4035029" algn="l"/>
                </a:tabLst>
              </a:pPr>
              <a:r>
                <a:rPr lang="ru-RU" sz="788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685800" rtl="0">
                <a:tabLst>
                  <a:tab pos="4035029" algn="l"/>
                </a:tabLst>
              </a:pPr>
              <a:r>
                <a:rPr lang="ru-RU" sz="788" b="1" u="sng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Труд и продукт труда</a:t>
              </a:r>
              <a:r>
                <a:rPr lang="ru-RU" sz="788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Понимает, что разные люди выполняют разные работы (врач, повар, строитель, учитель). 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Может назвать несколько профессий и объяснить, что делают эти люди («Врач лечит людей», «Повар готовит еду»). 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Связывает продукт (хлеб, игрушку, книгу) с трудом многих людей («Хлеб испек пекарь из муки, которую сделали из зерна, выращенного фермером»).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Понимает, что за свой труд люди получают деньги. 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Имеет элементарные трудовые обязанности по дому (убрать игрушки, полить цветок), понимая, что это его «вклад». </a:t>
              </a:r>
            </a:p>
            <a:p>
              <a:pPr algn="ctr" defTabSz="685800" rtl="0">
                <a:tabLst>
                  <a:tab pos="4035029" algn="l"/>
                </a:tabLst>
              </a:pPr>
              <a:r>
                <a:rPr lang="ru-RU" sz="788" b="1" u="sng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Цена и стоимость: 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Знает, что вещи в магазине не просто берут, а покупают. 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Понимает, что у каждой вещи есть цена (цифры на ценнике). 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Различает понятия «дешевый» и «дорогой» на простых примерах (конфета дешевле, а велосипед дороже). 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Начинает понимать, что количество денег ограничено, и на них нельзя купить все сразу. </a:t>
              </a:r>
            </a:p>
            <a:p>
              <a:pPr algn="ctr" defTabSz="685800" rtl="0">
                <a:tabLst>
                  <a:tab pos="4035029" algn="l"/>
                </a:tabLst>
              </a:pPr>
              <a:endParaRPr lang="ru-RU" sz="788" b="1" u="sng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85800" rtl="0">
                <a:tabLst>
                  <a:tab pos="4035029" algn="l"/>
                </a:tabLst>
              </a:pPr>
              <a:r>
                <a:rPr lang="ru-RU" sz="788" b="1" u="sng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Бюджет (доходы и расходы семьи): 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Имеет общее представление, что деньги в семью приходят от работы родителей (доход).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Знает, что деньги тратятся на необходимые вещи: еду, одежду, квартиру, свет (расходы). 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Понимает, что перед покупкой крупной игрушки или поездкой на море семья может планировать и копить деньги.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Может на бытовом уровне участвовать в обсуждении семейных покупок («Давай отложим деньги на новый самокат»). </a:t>
              </a:r>
            </a:p>
            <a:p>
              <a:pPr algn="ctr" defTabSz="685800" rtl="0">
                <a:tabLst>
                  <a:tab pos="4035029" algn="l"/>
                </a:tabLst>
              </a:pPr>
              <a:r>
                <a:rPr lang="ru-RU" sz="788" b="1" u="sng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Деньги:</a:t>
              </a: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Знает, что деньги бывают бумажные (купюры) и металлические (монеты). 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Умеет отличать деньги от других бумажек и жетонов. 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Понимает, что деньги — это средство обмена (их отдают в магазине, чтобы получить товар). 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Знает, что деньги хранят в кошельке, копилке или в банке. </a:t>
              </a:r>
            </a:p>
            <a:p>
              <a:pPr algn="ctr" defTabSz="685800" rtl="0">
                <a:tabLst>
                  <a:tab pos="4035029" algn="l"/>
                </a:tabLst>
              </a:pPr>
              <a:r>
                <a:rPr lang="ru-RU" sz="788" b="1" u="sng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Торговля и торг:</a:t>
              </a:r>
            </a:p>
            <a:p>
              <a:pPr marL="128588" indent="-128588" defTabSz="685800" rtl="0">
                <a:buFont typeface="Courier New" panose="02070309020205020404" pitchFamily="49" charset="0"/>
                <a:buChar char="o"/>
                <a:tabLst>
                  <a:tab pos="4035029" algn="l"/>
                </a:tabLst>
              </a:pPr>
              <a:r>
                <a:rPr lang="ru-RU" sz="78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Понимает разницу между магазином, рынком и супермаркетом. </a:t>
              </a:r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3787685-52F1-2C12-EBEA-D79F3B049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271379" y="531542"/>
              <a:ext cx="615710" cy="577511"/>
            </a:xfrm>
            <a:prstGeom prst="flowChartConnector">
              <a:avLst/>
            </a:prstGeom>
            <a:noFill/>
          </p:spPr>
        </p:pic>
      </p:grpSp>
      <p:pic>
        <p:nvPicPr>
          <p:cNvPr id="2050" name="Picture 2">
            <a:hlinkClick r:id="rId5"/>
            <a:extLst>
              <a:ext uri="{FF2B5EF4-FFF2-40B4-BE49-F238E27FC236}">
                <a16:creationId xmlns:a16="http://schemas.microsoft.com/office/drawing/2014/main" id="{67050A34-C8F0-1181-9632-BBD7BF75D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7" y="6163106"/>
            <a:ext cx="1842214" cy="591044"/>
          </a:xfrm>
          <a:prstGeom prst="roundRect">
            <a:avLst>
              <a:gd name="adj" fmla="val 4642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DE59AE-B138-4D93-7775-72B95B84D11F}"/>
              </a:ext>
            </a:extLst>
          </p:cNvPr>
          <p:cNvSpPr txBox="1"/>
          <p:nvPr/>
        </p:nvSpPr>
        <p:spPr>
          <a:xfrm>
            <a:off x="1577976" y="36046"/>
            <a:ext cx="6378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1835B-D13D-9941-0ABA-C0ADD2C49808}"/>
              </a:ext>
            </a:extLst>
          </p:cNvPr>
          <p:cNvSpPr txBox="1"/>
          <p:nvPr/>
        </p:nvSpPr>
        <p:spPr bwMode="auto">
          <a:xfrm>
            <a:off x="3535222" y="-34444"/>
            <a:ext cx="191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35029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Times New Roman" panose="02020603050405020304" pitchFamily="18" charset="0"/>
              </a:rPr>
              <a:t>Ч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ек-лист </a:t>
            </a:r>
            <a:endParaRPr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3FEF8607-D376-1133-6AAB-1926C90AAD5A}"/>
              </a:ext>
            </a:extLst>
          </p:cNvPr>
          <p:cNvGrpSpPr/>
          <p:nvPr/>
        </p:nvGrpSpPr>
        <p:grpSpPr bwMode="auto">
          <a:xfrm>
            <a:off x="8472816" y="6106879"/>
            <a:ext cx="504750" cy="647800"/>
            <a:chOff x="4967" y="3702"/>
            <a:chExt cx="635" cy="499"/>
          </a:xfrm>
        </p:grpSpPr>
        <p:sp>
          <p:nvSpPr>
            <p:cNvPr id="15" name="AutoShape 5">
              <a:hlinkClick r:id="rId7" action="ppaction://hlinksldjump"/>
              <a:extLst>
                <a:ext uri="{FF2B5EF4-FFF2-40B4-BE49-F238E27FC236}">
                  <a16:creationId xmlns:a16="http://schemas.microsoft.com/office/drawing/2014/main" id="{B42D35D1-F529-1B28-344C-692B7B076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16" name="AutoShap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B7B56CBC-07B0-E229-8181-0320FF4AD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A2AF1CD-F141-F85F-0FC6-02AC6D31870E}"/>
              </a:ext>
            </a:extLst>
          </p:cNvPr>
          <p:cNvSpPr txBox="1"/>
          <p:nvPr/>
        </p:nvSpPr>
        <p:spPr>
          <a:xfrm>
            <a:off x="2771800" y="6309320"/>
            <a:ext cx="3932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onstantia" panose="02030602050306030303" pitchFamily="18" charset="0"/>
                <a:hlinkClick r:id="rId5"/>
              </a:rPr>
              <a:t>https://disk.yandex.ru/i/8wo1_fol7YL2Vw</a:t>
            </a:r>
            <a:endParaRPr lang="ru-RU" sz="16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643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alphaModFix amt="2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35A8C5-8CF0-4A94-075C-378DCEA2BEF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Шрифт, логотип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701970C-9931-63DA-7855-19E59218D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85091"/>
            <a:ext cx="5148572" cy="3432381"/>
          </a:xfrm>
          <a:prstGeom prst="rect">
            <a:avLst/>
          </a:prstGeom>
        </p:spPr>
      </p:pic>
      <p:grpSp>
        <p:nvGrpSpPr>
          <p:cNvPr id="24580" name="Group 4">
            <a:extLst>
              <a:ext uri="{FF2B5EF4-FFF2-40B4-BE49-F238E27FC236}">
                <a16:creationId xmlns:a16="http://schemas.microsoft.com/office/drawing/2014/main" id="{4D0421FE-4A1B-9A7A-48F4-8EEF48E8C37F}"/>
              </a:ext>
            </a:extLst>
          </p:cNvPr>
          <p:cNvGrpSpPr/>
          <p:nvPr/>
        </p:nvGrpSpPr>
        <p:grpSpPr bwMode="auto">
          <a:xfrm>
            <a:off x="8604448" y="6186460"/>
            <a:ext cx="504750" cy="647800"/>
            <a:chOff x="4967" y="3702"/>
            <a:chExt cx="635" cy="499"/>
          </a:xfrm>
        </p:grpSpPr>
        <p:sp>
          <p:nvSpPr>
            <p:cNvPr id="24586" name="AutoShape 5">
              <a:hlinkClick r:id="rId4" action="ppaction://hlinksldjump"/>
              <a:extLst>
                <a:ext uri="{FF2B5EF4-FFF2-40B4-BE49-F238E27FC236}">
                  <a16:creationId xmlns:a16="http://schemas.microsoft.com/office/drawing/2014/main" id="{20480271-0BC5-2FBD-8435-1DB5DF0B1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24587" name="AutoShap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E8940D4-6292-0546-9D1F-3FC92360D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6" name="AutoShape 10">
            <a:extLst>
              <a:ext uri="{FF2B5EF4-FFF2-40B4-BE49-F238E27FC236}">
                <a16:creationId xmlns:a16="http://schemas.microsoft.com/office/drawing/2014/main" id="{EF7F77E0-D0D0-E62F-095E-935A129F3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" y="0"/>
            <a:ext cx="550276" cy="530536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>
                <a:solidFill>
                  <a:srgbClr val="FFFF66"/>
                </a:solidFill>
                <a:cs typeface="Arial"/>
              </a:rPr>
              <a:t>5</a:t>
            </a:r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F427C66-04EA-9968-2D28-7533CF36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862949" y="188640"/>
            <a:ext cx="991871" cy="930334"/>
          </a:xfrm>
          <a:prstGeom prst="flowChartConnector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DE63-8C43-7E87-BE81-9A71928BE82A}"/>
              </a:ext>
            </a:extLst>
          </p:cNvPr>
          <p:cNvSpPr txBox="1"/>
          <p:nvPr/>
        </p:nvSpPr>
        <p:spPr>
          <a:xfrm>
            <a:off x="2587046" y="5847906"/>
            <a:ext cx="5148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tantia" panose="02030602050306030303" pitchFamily="18" charset="0"/>
                <a:hlinkClick r:id="rId6"/>
              </a:rPr>
              <a:t>https://onlinetestpad.com/hwlpow5hdsxww</a:t>
            </a:r>
            <a:endParaRPr lang="ru-RU" sz="1600" dirty="0">
              <a:latin typeface="Constantia" panose="0203060205030603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396EC-6340-B333-4018-426FB687D5C7}"/>
              </a:ext>
            </a:extLst>
          </p:cNvPr>
          <p:cNvSpPr txBox="1"/>
          <p:nvPr/>
        </p:nvSpPr>
        <p:spPr>
          <a:xfrm>
            <a:off x="467544" y="254594"/>
            <a:ext cx="8049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i="0" dirty="0">
                <a:solidFill>
                  <a:srgbClr val="333333"/>
                </a:solidFill>
                <a:effectLst/>
                <a:latin typeface="+mn-lt"/>
              </a:rPr>
              <a:t>Уважаемые родители, педагоги!</a:t>
            </a:r>
            <a:br>
              <a:rPr lang="ru-RU" sz="2800" dirty="0">
                <a:latin typeface="+mn-lt"/>
              </a:rPr>
            </a:br>
            <a:r>
              <a:rPr lang="ru-RU" sz="2000" b="0" i="0" dirty="0">
                <a:solidFill>
                  <a:srgbClr val="333333"/>
                </a:solidFill>
                <a:effectLst/>
                <a:latin typeface="+mn-lt"/>
              </a:rPr>
              <a:t>Ваше мнение об использовании Методического комплекса </a:t>
            </a:r>
          </a:p>
          <a:p>
            <a:pPr algn="ctr"/>
            <a:r>
              <a:rPr lang="ru-RU" sz="2000" b="0" i="0" dirty="0">
                <a:solidFill>
                  <a:srgbClr val="333333"/>
                </a:solidFill>
                <a:effectLst/>
                <a:latin typeface="+mn-lt"/>
              </a:rPr>
              <a:t>"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+mn-lt"/>
              </a:rPr>
              <a:t>УМКаБАНК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+mn-lt"/>
              </a:rPr>
              <a:t>" очень важно для нас.</a:t>
            </a:r>
            <a:br>
              <a:rPr lang="ru-RU" sz="2000" dirty="0">
                <a:latin typeface="+mn-lt"/>
              </a:rPr>
            </a:br>
            <a:r>
              <a:rPr lang="ru-RU" sz="2000" b="0" i="0" dirty="0">
                <a:solidFill>
                  <a:srgbClr val="333333"/>
                </a:solidFill>
                <a:effectLst/>
                <a:latin typeface="+mn-lt"/>
              </a:rPr>
              <a:t>Ваши отзывы и пожелания помогут сделать нашу совместную работу еще более эффективной.</a:t>
            </a:r>
            <a:endParaRPr lang="ru-RU" sz="2000" dirty="0">
              <a:latin typeface="+mn-lt"/>
            </a:endParaRPr>
          </a:p>
        </p:txBody>
      </p:sp>
      <p:pic>
        <p:nvPicPr>
          <p:cNvPr id="13" name="Рисунок 12" descr="Изображение выглядит как текст, шаблон, снимок экрана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3646CFB-F5A0-874A-1B40-4DE25E93FF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6" y="4941168"/>
            <a:ext cx="1471131" cy="171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21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CEF8FA">
                <a:alpha val="2000"/>
              </a:srgbClr>
            </a:gs>
            <a:gs pos="65564">
              <a:srgbClr val="8CEAD1">
                <a:alpha val="17000"/>
              </a:srgbClr>
            </a:gs>
            <a:gs pos="74000">
              <a:schemeClr val="accent1">
                <a:lumMod val="45000"/>
                <a:lumOff val="55000"/>
                <a:alpha val="16000"/>
              </a:schemeClr>
            </a:gs>
            <a:gs pos="83000">
              <a:schemeClr val="accent1">
                <a:lumMod val="45000"/>
                <a:lumOff val="55000"/>
                <a:alpha val="22000"/>
              </a:schemeClr>
            </a:gs>
            <a:gs pos="100000">
              <a:srgbClr val="BFF3E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>
            <a:off x="471407" y="1942062"/>
            <a:ext cx="4968552" cy="1906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b="1">
                <a:solidFill>
                  <a:schemeClr val="tx1"/>
                </a:solidFill>
                <a:latin typeface="Constantia"/>
                <a:ea typeface="+mj-ea"/>
                <a:cs typeface="+mj-cs"/>
              </a:rPr>
              <a:t>МЕТОДИЧЕСКИЙ КОМПЛЕКС</a:t>
            </a:r>
            <a:endParaRPr/>
          </a:p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endParaRPr lang="en-US" sz="2800" b="1">
              <a:solidFill>
                <a:schemeClr val="tx1"/>
              </a:solidFill>
              <a:latin typeface="Constantia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800" b="1">
                <a:solidFill>
                  <a:schemeClr val="tx1"/>
                </a:solidFill>
                <a:latin typeface="Constantia"/>
                <a:ea typeface="+mj-ea"/>
                <a:cs typeface="+mj-cs"/>
              </a:rPr>
              <a:t>«УМКа</a:t>
            </a:r>
            <a:r>
              <a:rPr lang="ru-RU" sz="4800" b="1">
                <a:solidFill>
                  <a:schemeClr val="tx1"/>
                </a:solidFill>
                <a:latin typeface="Constantia"/>
                <a:ea typeface="+mj-ea"/>
                <a:cs typeface="+mj-cs"/>
              </a:rPr>
              <a:t>БАНК»</a:t>
            </a:r>
            <a:endParaRPr lang="en-US" sz="4800" b="1">
              <a:solidFill>
                <a:schemeClr val="tx1"/>
              </a:solidFill>
              <a:latin typeface="Constantia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592125" y="189213"/>
            <a:ext cx="7083834" cy="680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00">
                <a:latin typeface="+mn-lt"/>
              </a:rPr>
              <a:t>Государственное бюджетное дошкольное образовательное учреждение</a:t>
            </a:r>
            <a:endParaRPr/>
          </a:p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00">
                <a:latin typeface="+mn-lt"/>
              </a:rPr>
              <a:t>детский сад № 87 Красносельского района Санкт-Петербурга</a:t>
            </a:r>
            <a:endParaRPr/>
          </a:p>
        </p:txBody>
      </p:sp>
      <p:pic>
        <p:nvPicPr>
          <p:cNvPr id="9" name="Рисунок 8" descr="Изображение выглядит как мультфильм, млекопитающее, снеговик, плакат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r="4329" b="-4"/>
          <a:stretch/>
        </p:blipFill>
        <p:spPr bwMode="auto">
          <a:xfrm>
            <a:off x="6084168" y="3741781"/>
            <a:ext cx="3066507" cy="3116225"/>
          </a:xfrm>
          <a:custGeom>
            <a:avLst/>
            <a:gdLst/>
            <a:ahLst/>
            <a:cxnLst/>
            <a:rect l="l" t="t" r="r" b="b"/>
            <a:pathLst>
              <a:path w="3747932" h="3176541" extrusionOk="0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7" name="Рисунок 6" descr="Изображение выглядит как текст, Денежная купюра, Наличные средства, деньги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34055" r="23974"/>
          <a:stretch/>
        </p:blipFill>
        <p:spPr bwMode="auto">
          <a:xfrm>
            <a:off x="4563549" y="2895500"/>
            <a:ext cx="2110280" cy="2613690"/>
          </a:xfrm>
          <a:custGeom>
            <a:avLst/>
            <a:gdLst/>
            <a:ahLst/>
            <a:cxnLst/>
            <a:rect l="l" t="t" r="r" b="b"/>
            <a:pathLst>
              <a:path w="3458367" h="3476265" extrusionOk="0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4" name="Рисунок 3" descr="Изображение выглядит как рисунок, зарисовка, иллюстрация, дизайн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l="26074" r="25363" b="3"/>
          <a:stretch/>
        </p:blipFill>
        <p:spPr bwMode="auto">
          <a:xfrm>
            <a:off x="5520774" y="773843"/>
            <a:ext cx="3434907" cy="2967937"/>
          </a:xfrm>
          <a:custGeom>
            <a:avLst/>
            <a:gdLst/>
            <a:ahLst/>
            <a:cxnLst/>
            <a:rect l="l" t="t" r="r" b="b"/>
            <a:pathLst>
              <a:path w="4579876" h="3536502" extrusionOk="0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22903" y="4889227"/>
            <a:ext cx="2348713" cy="195537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 bwMode="auto">
          <a:xfrm>
            <a:off x="107504" y="100222"/>
            <a:ext cx="8928992" cy="6672403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40389" y="156877"/>
            <a:ext cx="1551291" cy="1551291"/>
          </a:xfrm>
          <a:prstGeom prst="flowChartConnector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1477705" y="5299893"/>
            <a:ext cx="5760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Шиловская Ольга Сергеевна, Ст. воспитатель;</a:t>
            </a:r>
            <a:endParaRPr/>
          </a:p>
          <a:p>
            <a:pPr>
              <a:defRPr/>
            </a:pPr>
            <a:r>
              <a:rPr lang="ru-RU"/>
              <a:t>Тимофеева Елена Леонидовна, воспитатель; </a:t>
            </a:r>
            <a:endParaRPr/>
          </a:p>
          <a:p>
            <a:pPr>
              <a:defRPr/>
            </a:pPr>
            <a:r>
              <a:rPr lang="ru-RU"/>
              <a:t>Смирницкая Ольга Ивановна, воспитатель.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863025" y="959132"/>
            <a:ext cx="1055326" cy="697962"/>
          </a:xfrm>
          <a:prstGeom prst="cube">
            <a:avLst>
              <a:gd name="adj" fmla="val 13968"/>
            </a:avLst>
          </a:prstGeom>
          <a:solidFill>
            <a:srgbClr val="CC99FF">
              <a:alpha val="8509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sz="1200" b="1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3.Рабочий </a:t>
            </a:r>
            <a:endParaRPr dirty="0"/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лист </a:t>
            </a:r>
            <a:endParaRPr dirty="0"/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sz="1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076" name="AutoShap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125930" y="1000371"/>
            <a:ext cx="1097727" cy="656723"/>
          </a:xfrm>
          <a:prstGeom prst="cube">
            <a:avLst>
              <a:gd name="adj" fmla="val 13275"/>
            </a:avLst>
          </a:prstGeom>
          <a:solidFill>
            <a:srgbClr val="CC99FF">
              <a:alpha val="8509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>
                <a:solidFill>
                  <a:srgbClr val="FFFF00"/>
                </a:solidFill>
                <a:latin typeface="Times New Roman"/>
                <a:cs typeface="Times New Roman"/>
              </a:rPr>
              <a:t>2.Д/игра</a:t>
            </a:r>
            <a:endParaRPr/>
          </a:p>
        </p:txBody>
      </p:sp>
      <p:sp>
        <p:nvSpPr>
          <p:cNvPr id="3078" name="AutoShap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521822" y="953157"/>
            <a:ext cx="984640" cy="703937"/>
          </a:xfrm>
          <a:prstGeom prst="cube">
            <a:avLst>
              <a:gd name="adj" fmla="val 15429"/>
            </a:avLst>
          </a:prstGeom>
          <a:solidFill>
            <a:srgbClr val="CC99FF">
              <a:alpha val="8509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>
                <a:solidFill>
                  <a:srgbClr val="FFFF00"/>
                </a:solidFill>
                <a:latin typeface="Times New Roman"/>
                <a:cs typeface="Times New Roman"/>
              </a:rPr>
              <a:t>4.Эл. игра</a:t>
            </a:r>
            <a:endParaRPr/>
          </a:p>
        </p:txBody>
      </p:sp>
      <p:sp>
        <p:nvSpPr>
          <p:cNvPr id="3087" name="AutoShape 1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406440" y="2285823"/>
            <a:ext cx="1130356" cy="685508"/>
          </a:xfrm>
          <a:prstGeom prst="cube">
            <a:avLst>
              <a:gd name="adj" fmla="val 14051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1.Видео</a:t>
            </a:r>
            <a:endParaRPr dirty="0"/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сюжет</a:t>
            </a:r>
            <a:endParaRPr dirty="0"/>
          </a:p>
        </p:txBody>
      </p:sp>
      <p:sp>
        <p:nvSpPr>
          <p:cNvPr id="3089" name="AutoShape 1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115310" y="2304543"/>
            <a:ext cx="1097727" cy="697963"/>
          </a:xfrm>
          <a:prstGeom prst="cube">
            <a:avLst>
              <a:gd name="adj" fmla="val 13968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>
                <a:solidFill>
                  <a:srgbClr val="FFFF00"/>
                </a:solidFill>
                <a:latin typeface="Times New Roman"/>
                <a:cs typeface="Times New Roman"/>
              </a:rPr>
              <a:t>2.Д/игра</a:t>
            </a:r>
            <a:endParaRPr/>
          </a:p>
        </p:txBody>
      </p:sp>
      <p:sp>
        <p:nvSpPr>
          <p:cNvPr id="3091" name="AutoShape 19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459204" y="2286979"/>
            <a:ext cx="1009117" cy="685508"/>
          </a:xfrm>
          <a:prstGeom prst="cube">
            <a:avLst>
              <a:gd name="adj" fmla="val 13767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>
                <a:solidFill>
                  <a:srgbClr val="FFFF00"/>
                </a:solidFill>
                <a:latin typeface="Times New Roman"/>
                <a:cs typeface="Times New Roman"/>
              </a:rPr>
              <a:t>4.Эл. игра</a:t>
            </a:r>
            <a:endParaRPr/>
          </a:p>
        </p:txBody>
      </p:sp>
      <p:sp>
        <p:nvSpPr>
          <p:cNvPr id="3093" name="AutoShape 2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2406440" y="3472470"/>
            <a:ext cx="1175239" cy="692381"/>
          </a:xfrm>
          <a:prstGeom prst="cube">
            <a:avLst>
              <a:gd name="adj" fmla="val 12488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>
                <a:solidFill>
                  <a:srgbClr val="FFFF00"/>
                </a:solidFill>
                <a:latin typeface="Times New Roman"/>
                <a:cs typeface="Times New Roman"/>
              </a:rPr>
              <a:t>1.Видео</a:t>
            </a: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>
                <a:solidFill>
                  <a:srgbClr val="FFFF00"/>
                </a:solidFill>
                <a:latin typeface="Times New Roman"/>
                <a:cs typeface="Times New Roman"/>
              </a:rPr>
              <a:t>сюжет</a:t>
            </a:r>
            <a:endParaRPr/>
          </a:p>
        </p:txBody>
      </p:sp>
      <p:sp>
        <p:nvSpPr>
          <p:cNvPr id="3094" name="AutoShape 22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5742477" y="3470616"/>
            <a:ext cx="1097727" cy="679991"/>
          </a:xfrm>
          <a:prstGeom prst="cube">
            <a:avLst>
              <a:gd name="adj" fmla="val 12261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3 Рабочий </a:t>
            </a:r>
            <a:endParaRPr dirty="0"/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лист</a:t>
            </a:r>
            <a:endParaRPr dirty="0"/>
          </a:p>
        </p:txBody>
      </p:sp>
      <p:sp>
        <p:nvSpPr>
          <p:cNvPr id="3096" name="AutoShape 2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4041868" y="3484400"/>
            <a:ext cx="1097727" cy="679991"/>
          </a:xfrm>
          <a:prstGeom prst="cube">
            <a:avLst>
              <a:gd name="adj" fmla="val 16507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>
                <a:solidFill>
                  <a:srgbClr val="FFFF00"/>
                </a:solidFill>
                <a:latin typeface="Times New Roman"/>
                <a:cs typeface="Times New Roman"/>
              </a:rPr>
              <a:t>2.Д/игра</a:t>
            </a:r>
            <a:endParaRPr/>
          </a:p>
        </p:txBody>
      </p:sp>
      <p:sp>
        <p:nvSpPr>
          <p:cNvPr id="3097" name="AutoShape 2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7445542" y="3522331"/>
            <a:ext cx="1060920" cy="697963"/>
          </a:xfrm>
          <a:prstGeom prst="cube">
            <a:avLst>
              <a:gd name="adj" fmla="val 13968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>
                <a:solidFill>
                  <a:srgbClr val="FFFF00"/>
                </a:solidFill>
                <a:latin typeface="Times New Roman"/>
                <a:cs typeface="Times New Roman"/>
              </a:rPr>
              <a:t>4.Эл. игра</a:t>
            </a:r>
            <a:endParaRPr/>
          </a:p>
        </p:txBody>
      </p:sp>
      <p:sp>
        <p:nvSpPr>
          <p:cNvPr id="3107" name="AutoShape 35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5726205" y="4892310"/>
            <a:ext cx="1097727" cy="696419"/>
          </a:xfrm>
          <a:prstGeom prst="cube">
            <a:avLst>
              <a:gd name="adj" fmla="val 15325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100" b="1">
                <a:solidFill>
                  <a:srgbClr val="FFFF00"/>
                </a:solidFill>
                <a:latin typeface="Comic Sans MS"/>
              </a:rPr>
              <a:t>3 Рабочий </a:t>
            </a: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100" b="1">
                <a:solidFill>
                  <a:srgbClr val="FFFF00"/>
                </a:solidFill>
                <a:latin typeface="Comic Sans MS"/>
              </a:rPr>
              <a:t>лист</a:t>
            </a:r>
            <a:endParaRPr/>
          </a:p>
        </p:txBody>
      </p:sp>
      <p:sp>
        <p:nvSpPr>
          <p:cNvPr id="3108" name="AutoShape 36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4107605" y="4892311"/>
            <a:ext cx="1097727" cy="719740"/>
          </a:xfrm>
          <a:prstGeom prst="cube">
            <a:avLst>
              <a:gd name="adj" fmla="val 12964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100" b="1">
                <a:solidFill>
                  <a:srgbClr val="FFFF00"/>
                </a:solidFill>
                <a:latin typeface="Comic Sans MS"/>
              </a:rPr>
              <a:t>2.Д/игра</a:t>
            </a:r>
            <a:endParaRPr/>
          </a:p>
        </p:txBody>
      </p:sp>
      <p:sp>
        <p:nvSpPr>
          <p:cNvPr id="3111" name="AutoShape 39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7445542" y="4870925"/>
            <a:ext cx="1022780" cy="682576"/>
          </a:xfrm>
          <a:prstGeom prst="cube">
            <a:avLst>
              <a:gd name="adj" fmla="val 15129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100" b="1">
                <a:solidFill>
                  <a:srgbClr val="FFFF00"/>
                </a:solidFill>
                <a:latin typeface="Comic Sans MS"/>
              </a:rPr>
              <a:t>4.Эл. игра</a:t>
            </a:r>
            <a:endParaRPr/>
          </a:p>
        </p:txBody>
      </p:sp>
      <p:sp>
        <p:nvSpPr>
          <p:cNvPr id="3106" name="AutoShape 3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2417280" y="4870925"/>
            <a:ext cx="1130356" cy="692382"/>
          </a:xfrm>
          <a:prstGeom prst="cube">
            <a:avLst>
              <a:gd name="adj" fmla="val 13879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100" b="1">
                <a:solidFill>
                  <a:srgbClr val="FFFF00"/>
                </a:solidFill>
                <a:latin typeface="Comic Sans MS"/>
              </a:rPr>
              <a:t>1</a:t>
            </a: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100" b="1">
                <a:solidFill>
                  <a:srgbClr val="FFFF00"/>
                </a:solidFill>
                <a:latin typeface="Comic Sans MS"/>
              </a:rPr>
              <a:t> 1.Видео</a:t>
            </a: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100" b="1">
                <a:solidFill>
                  <a:srgbClr val="FFFF00"/>
                </a:solidFill>
                <a:latin typeface="Comic Sans MS"/>
              </a:rPr>
              <a:t>сюжет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7658" y="35199"/>
            <a:ext cx="9024559" cy="6735553"/>
          </a:xfrm>
          <a:prstGeom prst="rect">
            <a:avLst/>
          </a:prstGeom>
          <a:noFill/>
          <a:ln w="88900" cmpd="thickThin">
            <a:solidFill>
              <a:srgbClr val="002060">
                <a:alpha val="4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2881017" y="22419"/>
            <a:ext cx="3499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>
                <a:latin typeface="Constantia"/>
                <a:cs typeface="Arial"/>
              </a:rPr>
              <a:t>«УМКаБАНК»</a:t>
            </a:r>
            <a:endParaRPr/>
          </a:p>
        </p:txBody>
      </p:sp>
      <p:sp>
        <p:nvSpPr>
          <p:cNvPr id="9" name="AutoShape 16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5753223" y="2309346"/>
            <a:ext cx="1097726" cy="697962"/>
          </a:xfrm>
          <a:prstGeom prst="cube">
            <a:avLst>
              <a:gd name="adj" fmla="val 13968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3.Рабочий </a:t>
            </a:r>
            <a:endParaRPr dirty="0"/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лист</a:t>
            </a:r>
            <a:endParaRPr dirty="0"/>
          </a:p>
        </p:txBody>
      </p:sp>
      <p:sp>
        <p:nvSpPr>
          <p:cNvPr id="5" name="AutoShape 2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2431099" y="1000371"/>
            <a:ext cx="1116536" cy="656723"/>
          </a:xfrm>
          <a:prstGeom prst="cube">
            <a:avLst>
              <a:gd name="adj" fmla="val 13275"/>
            </a:avLst>
          </a:prstGeom>
          <a:solidFill>
            <a:srgbClr val="CC99FF">
              <a:alpha val="8509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1.Видео</a:t>
            </a:r>
            <a:endParaRPr dirty="0"/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 dirty="0">
                <a:solidFill>
                  <a:srgbClr val="FFFF00"/>
                </a:solidFill>
                <a:latin typeface="Times New Roman"/>
                <a:cs typeface="Times New Roman"/>
              </a:rPr>
              <a:t>сюжет</a:t>
            </a:r>
            <a:endParaRPr dirty="0"/>
          </a:p>
        </p:txBody>
      </p:sp>
      <p:pic>
        <p:nvPicPr>
          <p:cNvPr id="21" name="Рисунок 20" descr="Изображение выглядит как контейнер, коробка, желтый&#10;&#10;Автоматически созданное описание"/>
          <p:cNvPicPr>
            <a:picLocks noChangeAspect="1"/>
          </p:cNvPicPr>
          <p:nvPr/>
        </p:nvPicPr>
        <p:blipFill>
          <a:blip r:embed="rId19">
            <a:alphaModFix/>
          </a:blip>
          <a:stretch/>
        </p:blipFill>
        <p:spPr bwMode="auto">
          <a:xfrm>
            <a:off x="54112" y="700967"/>
            <a:ext cx="1977823" cy="1002433"/>
          </a:xfrm>
          <a:prstGeom prst="rect">
            <a:avLst/>
          </a:prstGeom>
        </p:spPr>
      </p:pic>
      <p:pic>
        <p:nvPicPr>
          <p:cNvPr id="7" name="Рисунок 6" descr="Изображение выглядит как контейнер, коробка, желтый&#10;&#10;Автоматически созданное описание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81782" y="1983542"/>
            <a:ext cx="1948930" cy="987789"/>
          </a:xfrm>
          <a:prstGeom prst="rect">
            <a:avLst/>
          </a:prstGeom>
        </p:spPr>
      </p:pic>
      <p:pic>
        <p:nvPicPr>
          <p:cNvPr id="8" name="Рисунок 7" descr="Изображение выглядит как контейнер, коробка, желтый&#10;&#10;Автоматически созданное описание"/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31665" y="3230940"/>
            <a:ext cx="2036683" cy="1174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нтейнер, коробка, желтый&#10;&#10;Автоматически созданное описание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63381" y="4612451"/>
            <a:ext cx="2004967" cy="110949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 bwMode="auto">
          <a:xfrm>
            <a:off x="160273" y="2475816"/>
            <a:ext cx="1412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ln w="6350">
                  <a:noFill/>
                </a:ln>
                <a:solidFill>
                  <a:srgbClr val="FAF8AC"/>
                </a:solidFill>
                <a:ea typeface="Tahoma"/>
                <a:cs typeface="Arial"/>
              </a:rPr>
              <a:t>«Деньги и цена (стоимость)»</a:t>
            </a:r>
            <a:endParaRPr lang="ru-RU" sz="1200" b="1" dirty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3182" y="3739724"/>
            <a:ext cx="21876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ln w="6350">
                  <a:noFill/>
                </a:ln>
                <a:solidFill>
                  <a:srgbClr val="FAF8AC"/>
                </a:solidFill>
                <a:ea typeface="Tahoma"/>
                <a:cs typeface="Arial"/>
              </a:rPr>
              <a:t>  </a:t>
            </a:r>
            <a:r>
              <a:rPr lang="ru-RU" sz="1200" b="1" dirty="0">
                <a:ln w="6350">
                  <a:noFill/>
                </a:ln>
                <a:solidFill>
                  <a:srgbClr val="FAF8AC"/>
                </a:solidFill>
                <a:ea typeface="Tahoma"/>
                <a:cs typeface="Arial"/>
              </a:rPr>
              <a:t>Реклама: правда и ложь,</a:t>
            </a:r>
            <a:endParaRPr dirty="0"/>
          </a:p>
          <a:p>
            <a:pPr algn="ctr">
              <a:defRPr/>
            </a:pPr>
            <a:r>
              <a:rPr lang="ru-RU" sz="1200" b="1" dirty="0">
                <a:ln w="6350">
                  <a:noFill/>
                </a:ln>
                <a:solidFill>
                  <a:srgbClr val="FAF8AC"/>
                </a:solidFill>
                <a:ea typeface="Tahoma"/>
                <a:cs typeface="Arial"/>
              </a:rPr>
              <a:t> разум и чувства, </a:t>
            </a:r>
            <a:endParaRPr dirty="0"/>
          </a:p>
          <a:p>
            <a:pPr algn="ctr">
              <a:defRPr/>
            </a:pPr>
            <a:r>
              <a:rPr lang="ru-RU" sz="1200" b="1" dirty="0">
                <a:ln w="6350">
                  <a:noFill/>
                </a:ln>
                <a:solidFill>
                  <a:srgbClr val="FAF8AC"/>
                </a:solidFill>
                <a:ea typeface="Tahoma"/>
                <a:cs typeface="Arial"/>
              </a:rPr>
              <a:t>Желания и возможности»</a:t>
            </a:r>
            <a:endParaRPr dirty="0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-45218" y="5012822"/>
            <a:ext cx="240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FAF8AC"/>
                </a:solidFill>
                <a:ea typeface="Tahoma"/>
                <a:cs typeface="Arial"/>
              </a:rPr>
              <a:t>«Полезные экономические </a:t>
            </a:r>
            <a:endParaRPr dirty="0"/>
          </a:p>
          <a:p>
            <a:pPr algn="ctr">
              <a:defRPr/>
            </a:pPr>
            <a:r>
              <a:rPr lang="ru-RU" sz="1200" b="1" dirty="0">
                <a:solidFill>
                  <a:srgbClr val="FAF8AC"/>
                </a:solidFill>
                <a:ea typeface="Tahoma"/>
                <a:cs typeface="Arial"/>
              </a:rPr>
              <a:t>навыки и привычки 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FAF8AC"/>
                </a:solidFill>
                <a:ea typeface="Tahoma"/>
                <a:cs typeface="Arial"/>
              </a:rPr>
              <a:t>в быту»</a:t>
            </a:r>
            <a:endParaRPr dirty="0"/>
          </a:p>
        </p:txBody>
      </p:sp>
      <p:sp>
        <p:nvSpPr>
          <p:cNvPr id="24" name="AutoShape 36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2406440" y="5974368"/>
            <a:ext cx="1708870" cy="679992"/>
          </a:xfrm>
          <a:prstGeom prst="cube">
            <a:avLst>
              <a:gd name="adj" fmla="val 12261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100" b="1" dirty="0">
                <a:solidFill>
                  <a:srgbClr val="FFFF00"/>
                </a:solidFill>
                <a:latin typeface="Comic Sans MS"/>
              </a:rPr>
              <a:t>Дополнительные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100" b="1" dirty="0">
                <a:solidFill>
                  <a:srgbClr val="FFFF00"/>
                </a:solidFill>
                <a:latin typeface="Comic Sans MS"/>
              </a:rPr>
              <a:t>материалы</a:t>
            </a:r>
            <a:endParaRPr dirty="0"/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sz="1100" b="1" dirty="0">
              <a:solidFill>
                <a:srgbClr val="FFFF00"/>
              </a:solidFill>
              <a:latin typeface="Comic Sans MS"/>
            </a:endParaRPr>
          </a:p>
        </p:txBody>
      </p:sp>
      <p:pic>
        <p:nvPicPr>
          <p:cNvPr id="6" name="Рисунок 5" descr="Изображение выглядит как коробка, контейнер&#10;&#10;Автоматически созданное описание"/>
          <p:cNvPicPr>
            <a:picLocks noChangeAspect="1"/>
          </p:cNvPicPr>
          <p:nvPr/>
        </p:nvPicPr>
        <p:blipFill>
          <a:blip r:embed="rId24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11423" r="12268"/>
          <a:stretch>
            <a:fillRect/>
          </a:stretch>
        </p:blipFill>
        <p:spPr bwMode="auto">
          <a:xfrm>
            <a:off x="-246195" y="5726807"/>
            <a:ext cx="2527887" cy="115549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 bwMode="auto">
          <a:xfrm flipH="1">
            <a:off x="81782" y="6076484"/>
            <a:ext cx="1634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FFFFCC"/>
                </a:solidFill>
                <a:latin typeface="Comic Sans MS"/>
              </a:rPr>
              <a:t>«Дополнительные</a:t>
            </a:r>
            <a:endParaRPr dirty="0"/>
          </a:p>
          <a:p>
            <a:pPr algn="ctr">
              <a:defRPr/>
            </a:pPr>
            <a:r>
              <a:rPr lang="ru-RU" sz="1200" b="1" dirty="0">
                <a:solidFill>
                  <a:srgbClr val="FFFFCC"/>
                </a:solidFill>
                <a:latin typeface="Comic Sans MS"/>
              </a:rPr>
              <a:t> материалы»</a:t>
            </a:r>
            <a:endParaRPr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31966" y="1128803"/>
            <a:ext cx="1511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ln w="6350">
                  <a:noFill/>
                </a:ln>
                <a:solidFill>
                  <a:srgbClr val="FAF8AC"/>
                </a:solidFill>
                <a:ea typeface="Tahoma"/>
                <a:cs typeface="Arial"/>
              </a:rPr>
              <a:t>«Труд и продукт труда (товар)»</a:t>
            </a:r>
            <a:endParaRPr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5"/>
          <a:stretch/>
        </p:blipFill>
        <p:spPr bwMode="auto">
          <a:xfrm rot="1182743">
            <a:off x="2166966" y="1365835"/>
            <a:ext cx="563870" cy="652917"/>
          </a:xfrm>
          <a:prstGeom prst="rect">
            <a:avLst/>
          </a:prstGeom>
          <a:noFill/>
        </p:spPr>
      </p:pic>
      <p:sp>
        <p:nvSpPr>
          <p:cNvPr id="10" name="AutoShape 36">
            <a:hlinkClick r:id="rId26" action="ppaction://hlinksldjump"/>
            <a:extLst>
              <a:ext uri="{FF2B5EF4-FFF2-40B4-BE49-F238E27FC236}">
                <a16:creationId xmlns:a16="http://schemas.microsoft.com/office/drawing/2014/main" id="{5C7BB281-D62B-97E9-2C6C-45101E747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365" y="5974368"/>
            <a:ext cx="1577803" cy="679992"/>
          </a:xfrm>
          <a:prstGeom prst="cube">
            <a:avLst>
              <a:gd name="adj" fmla="val 10845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100" b="1" dirty="0">
                <a:solidFill>
                  <a:srgbClr val="FFFF00"/>
                </a:solidFill>
                <a:latin typeface="Comic Sans MS"/>
              </a:rPr>
              <a:t>Чек лист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sz="1100" b="1" dirty="0">
              <a:solidFill>
                <a:srgbClr val="FFFF00"/>
              </a:solidFill>
              <a:latin typeface="Comic Sans MS"/>
            </a:endParaRPr>
          </a:p>
        </p:txBody>
      </p:sp>
      <p:pic>
        <p:nvPicPr>
          <p:cNvPr id="1030" name="Picture 6">
            <a:hlinkClick r:id="rId27" action="ppaction://hlinksldjump"/>
            <a:extLst>
              <a:ext uri="{FF2B5EF4-FFF2-40B4-BE49-F238E27FC236}">
                <a16:creationId xmlns:a16="http://schemas.microsoft.com/office/drawing/2014/main" id="{C01FB33C-872F-C407-8E17-3E44F1049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1" r="5746" b="20123"/>
          <a:stretch>
            <a:fillRect/>
          </a:stretch>
        </p:blipFill>
        <p:spPr bwMode="auto">
          <a:xfrm>
            <a:off x="6831287" y="5898868"/>
            <a:ext cx="2018213" cy="769063"/>
          </a:xfrm>
          <a:prstGeom prst="roundRect">
            <a:avLst>
              <a:gd name="adj" fmla="val 23108"/>
            </a:avLst>
          </a:prstGeom>
          <a:noFill/>
          <a:ln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325BD6-F497-CBDC-D554-BE8FA6E893F1}"/>
              </a:ext>
            </a:extLst>
          </p:cNvPr>
          <p:cNvSpPr txBox="1"/>
          <p:nvPr/>
        </p:nvSpPr>
        <p:spPr>
          <a:xfrm>
            <a:off x="-20997" y="797937"/>
            <a:ext cx="78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 w="6350">
                  <a:noFill/>
                </a:ln>
                <a:solidFill>
                  <a:srgbClr val="FAF8AC"/>
                </a:solidFill>
                <a:effectLst/>
                <a:uLnTx/>
                <a:uFillTx/>
                <a:latin typeface="Arial"/>
                <a:ea typeface="Tahoma"/>
                <a:cs typeface="Arial"/>
              </a:rPr>
              <a:t>Сейф 1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87704E-B94E-EA91-E3B5-2EC715A653E3}"/>
              </a:ext>
            </a:extLst>
          </p:cNvPr>
          <p:cNvSpPr txBox="1"/>
          <p:nvPr/>
        </p:nvSpPr>
        <p:spPr bwMode="auto">
          <a:xfrm>
            <a:off x="37659" y="2032307"/>
            <a:ext cx="78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 w="6350">
                  <a:noFill/>
                </a:ln>
                <a:solidFill>
                  <a:srgbClr val="FAF8AC"/>
                </a:solidFill>
                <a:effectLst/>
                <a:uLnTx/>
                <a:uFillTx/>
                <a:latin typeface="Arial"/>
                <a:ea typeface="Tahoma"/>
                <a:cs typeface="Arial"/>
              </a:rPr>
              <a:t>Сейф 2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B1C667-767B-E422-0085-94068647C16E}"/>
              </a:ext>
            </a:extLst>
          </p:cNvPr>
          <p:cNvSpPr txBox="1"/>
          <p:nvPr/>
        </p:nvSpPr>
        <p:spPr bwMode="auto">
          <a:xfrm>
            <a:off x="4595" y="3322379"/>
            <a:ext cx="78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 w="6350">
                  <a:noFill/>
                </a:ln>
                <a:solidFill>
                  <a:srgbClr val="FAF8AC"/>
                </a:solidFill>
                <a:effectLst/>
                <a:uLnTx/>
                <a:uFillTx/>
                <a:latin typeface="Arial"/>
                <a:ea typeface="Tahoma"/>
                <a:cs typeface="Arial"/>
              </a:rPr>
              <a:t>Сейф 3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59092A-B49F-412F-D107-5726F233685D}"/>
              </a:ext>
            </a:extLst>
          </p:cNvPr>
          <p:cNvSpPr txBox="1"/>
          <p:nvPr/>
        </p:nvSpPr>
        <p:spPr bwMode="auto">
          <a:xfrm>
            <a:off x="37659" y="4649435"/>
            <a:ext cx="78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 w="6350">
                  <a:noFill/>
                </a:ln>
                <a:solidFill>
                  <a:srgbClr val="FAF8AC"/>
                </a:solidFill>
                <a:effectLst/>
                <a:uLnTx/>
                <a:uFillTx/>
                <a:latin typeface="Arial"/>
                <a:ea typeface="Tahoma"/>
                <a:cs typeface="Arial"/>
              </a:rPr>
              <a:t>Сейф 4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 xmlns:m="http://schemas.openxmlformats.org/officeDocument/2006/math" xmlns:w="http://schemas.openxmlformats.org/wordprocessingml/2006/main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autoRev="1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autoRev="1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autoRev="1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autoRev="1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autoRev="1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autoRev="1" fill="hold"/>
                                        <p:tgtEl>
                                          <p:spTgt spid="3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autoRev="1" fill="hold"/>
                                        <p:tgtEl>
                                          <p:spTgt spid="3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3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autoRev="1" fill="hold"/>
                                        <p:tgtEl>
                                          <p:spTgt spid="3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autoRev="1" fill="hold"/>
                                        <p:tgtEl>
                                          <p:spTgt spid="3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autoRev="1" fill="hold"/>
                                        <p:tgtEl>
                                          <p:spTgt spid="3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autoRev="1" fill="hold"/>
                                        <p:tgtEl>
                                          <p:spTgt spid="3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autoRev="1" fill="hold"/>
                                        <p:tgtEl>
                                          <p:spTgt spid="3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autoRev="1" fill="hold"/>
                                        <p:tgtEl>
                                          <p:spTgt spid="3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" autoRev="1" fill="hold"/>
                                        <p:tgtEl>
                                          <p:spTgt spid="3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autoRev="1" fill="hold"/>
                                        <p:tgtEl>
                                          <p:spTgt spid="3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autoRev="1" fill="hold"/>
                                        <p:tgtEl>
                                          <p:spTgt spid="3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autoRev="1" fill="hold"/>
                                        <p:tgtEl>
                                          <p:spTgt spid="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autoRev="1" fill="hold"/>
                                        <p:tgtEl>
                                          <p:spTgt spid="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autoRev="1" fill="hold"/>
                                        <p:tgtEl>
                                          <p:spTgt spid="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autoRev="1" fill="hold"/>
                                        <p:tgtEl>
                                          <p:spTgt spid="3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autoRev="1" fill="hold"/>
                                        <p:tgtEl>
                                          <p:spTgt spid="3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autoRev="1" fill="hold"/>
                                        <p:tgtEl>
                                          <p:spTgt spid="3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7" dur="500" autoRev="1" fill="hold"/>
                                        <p:tgtEl>
                                          <p:spTgt spid="3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autoRev="1" fill="hold"/>
                                        <p:tgtEl>
                                          <p:spTgt spid="3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autoRev="1" fill="hold"/>
                                        <p:tgtEl>
                                          <p:spTgt spid="3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autoRev="1" fill="hold"/>
                                        <p:tgtEl>
                                          <p:spTgt spid="3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autoRev="1" fill="hold"/>
                                        <p:tgtEl>
                                          <p:spTgt spid="3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autoRev="1" fill="hold"/>
                                        <p:tgtEl>
                                          <p:spTgt spid="3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0" dur="500" autoRev="1" fill="hold"/>
                                        <p:tgtEl>
                                          <p:spTgt spid="3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autoRev="1" fill="hold"/>
                                        <p:tgtEl>
                                          <p:spTgt spid="3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autoRev="1" fill="hold"/>
                                        <p:tgtEl>
                                          <p:spTgt spid="3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7" dur="500" autoRev="1" fill="hold"/>
                                        <p:tgtEl>
                                          <p:spTgt spid="3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3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3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4" dur="500" autoRev="1" fill="hold"/>
                                        <p:tgtEl>
                                          <p:spTgt spid="3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autoRev="1" fill="hold"/>
                                        <p:tgtEl>
                                          <p:spTgt spid="3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autoRev="1" fill="hold"/>
                                        <p:tgtEl>
                                          <p:spTgt spid="3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44"/>
                                  </p:iterate>
                                  <p:childTnLst>
                                    <p:set>
                                      <p:cBhvr override="childStyle">
                                        <p:cTn id="98" dur="500" autoRev="1" fill="hold"/>
                                        <p:tgtEl>
                                          <p:spTgt spid="3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9" dur="500" autoRev="1" fill="hold"/>
                                        <p:tgtEl>
                                          <p:spTgt spid="3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autoRev="1" fill="hold"/>
                                        <p:tgtEl>
                                          <p:spTgt spid="3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44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autoRev="1" fill="hold"/>
                                        <p:tgtEl>
                                          <p:spTgt spid="3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autoRev="1" fill="hold"/>
                                        <p:tgtEl>
                                          <p:spTgt spid="3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autoRev="1" fill="hold"/>
                                        <p:tgtEl>
                                          <p:spTgt spid="3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autoRev="1" fill="hold"/>
                                        <p:tgtEl>
                                          <p:spTgt spid="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autoRev="1" fill="hold"/>
                                        <p:tgtEl>
                                          <p:spTgt spid="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autoRev="1" fill="hold"/>
                                        <p:tgtEl>
                                          <p:spTgt spid="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autoRev="1" fill="hold"/>
                                        <p:tgtEl>
                                          <p:spTgt spid="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autoRev="1" fill="hold"/>
                                        <p:tgtEl>
                                          <p:spTgt spid="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autoRev="1" fill="hold"/>
                                        <p:tgtEl>
                                          <p:spTgt spid="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2" dur="500" autoRev="1" fill="hold"/>
                                        <p:tgtEl>
                                          <p:spTgt spid="3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" dur="500" autoRev="1" fill="hold"/>
                                        <p:tgtEl>
                                          <p:spTgt spid="3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autoRev="1" fill="hold"/>
                                        <p:tgtEl>
                                          <p:spTgt spid="3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9" dur="500" autoRev="1" fill="hold"/>
                                        <p:tgtEl>
                                          <p:spTgt spid="3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autoRev="1" fill="hold"/>
                                        <p:tgtEl>
                                          <p:spTgt spid="3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" autoRev="1" fill="hold"/>
                                        <p:tgtEl>
                                          <p:spTgt spid="3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6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7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8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autoRev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autoRev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autoRev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7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9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1" dur="5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8" dur="50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0" dur="50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4" dur="500" autoRev="1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500" autoRev="1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6" dur="500" autoRev="1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71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2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3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3529" y="4267790"/>
            <a:ext cx="8205520" cy="2557042"/>
          </a:xfrm>
          <a:prstGeom prst="rect">
            <a:avLst/>
          </a:prstGeom>
          <a:noFill/>
        </p:spPr>
      </p:pic>
      <p:grpSp>
        <p:nvGrpSpPr>
          <p:cNvPr id="9220" name="Group 4"/>
          <p:cNvGrpSpPr/>
          <p:nvPr/>
        </p:nvGrpSpPr>
        <p:grpSpPr bwMode="auto">
          <a:xfrm>
            <a:off x="8604448" y="6309320"/>
            <a:ext cx="524900" cy="514647"/>
            <a:chOff x="4967" y="3702"/>
            <a:chExt cx="635" cy="499"/>
          </a:xfrm>
        </p:grpSpPr>
        <p:sp>
          <p:nvSpPr>
            <p:cNvPr id="9226" name="AutoShape 5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9227" name="AutoShape 6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196528" y="0"/>
            <a:ext cx="559048" cy="539676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>
                <a:solidFill>
                  <a:srgbClr val="FFFF66"/>
                </a:solidFill>
                <a:cs typeface="Arial"/>
              </a:rPr>
              <a:t>1.1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91074" y="178695"/>
            <a:ext cx="7925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  1</a:t>
            </a:r>
            <a:b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</a:b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«</a:t>
            </a:r>
            <a:r>
              <a:rPr lang="ru-RU" sz="2400" b="1">
                <a:solidFill>
                  <a:prstClr val="black"/>
                </a:solidFill>
                <a:latin typeface="Times New Roman"/>
                <a:cs typeface="Times New Roman"/>
              </a:rPr>
              <a:t>Т</a:t>
            </a: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руд и продукт труда (товар)</a:t>
            </a: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»</a:t>
            </a:r>
            <a:endParaRPr/>
          </a:p>
        </p:txBody>
      </p:sp>
      <p:sp>
        <p:nvSpPr>
          <p:cNvPr id="2" name="TextBox 1"/>
          <p:cNvSpPr txBox="1"/>
          <p:nvPr/>
        </p:nvSpPr>
        <p:spPr bwMode="auto">
          <a:xfrm>
            <a:off x="955804" y="1158738"/>
            <a:ext cx="2571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latin typeface="Constantia"/>
                <a:cs typeface="Times New Roman"/>
              </a:rPr>
              <a:t>1</a:t>
            </a:r>
            <a:r>
              <a:rPr lang="ru-RU">
                <a:latin typeface="Constantia"/>
                <a:ea typeface="Tahoma"/>
                <a:cs typeface="Tahoma"/>
              </a:rPr>
              <a:t>. </a:t>
            </a:r>
            <a:r>
              <a:rPr lang="ru-RU" u="sng">
                <a:latin typeface="Constantia"/>
                <a:ea typeface="Tahoma"/>
                <a:cs typeface="Tahoma"/>
              </a:rPr>
              <a:t>Видеосюжет   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1115616" y="2557898"/>
            <a:ext cx="6552728" cy="1709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800">
                <a:latin typeface="Constantia"/>
                <a:ea typeface="Tahoma"/>
                <a:cs typeface="Tahoma"/>
              </a:rPr>
              <a:t>Почему Ёжик устроился работать?</a:t>
            </a:r>
            <a:endParaRPr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800">
                <a:latin typeface="Constantia"/>
                <a:ea typeface="Tahoma"/>
                <a:cs typeface="Tahoma"/>
              </a:rPr>
              <a:t>Что произошло с деньгами Кроша?</a:t>
            </a:r>
            <a:endParaRPr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800">
                <a:latin typeface="Constantia"/>
                <a:ea typeface="Tahoma"/>
                <a:cs typeface="Tahoma"/>
              </a:rPr>
              <a:t>Почему так получилось?</a:t>
            </a:r>
            <a:endParaRPr/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defRPr/>
            </a:pPr>
            <a:r>
              <a:rPr lang="ru-RU" sz="1800">
                <a:latin typeface="Constantia"/>
                <a:ea typeface="Tahoma"/>
                <a:cs typeface="Tahoma"/>
              </a:rPr>
              <a:t>Что нужно для того, чтобы деньги не заканчивались?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791074" y="2049626"/>
            <a:ext cx="1556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214813" algn="l"/>
              </a:tabLst>
              <a:defRPr/>
            </a:pPr>
            <a:r>
              <a:rPr lang="ru-RU">
                <a:latin typeface="Constantia"/>
                <a:ea typeface="Tahoma"/>
                <a:cs typeface="Tahoma"/>
              </a:rPr>
              <a:t>2. </a:t>
            </a:r>
            <a:r>
              <a:rPr lang="ru-RU" u="sng">
                <a:latin typeface="Constantia"/>
                <a:ea typeface="Tahoma"/>
                <a:cs typeface="Tahoma"/>
              </a:rPr>
              <a:t>Вопросы</a:t>
            </a:r>
            <a:r>
              <a:rPr lang="ru-RU">
                <a:latin typeface="Constantia"/>
                <a:ea typeface="Tahoma"/>
                <a:cs typeface="Tahoma"/>
              </a:rPr>
              <a:t>: 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3754422" y="1227530"/>
            <a:ext cx="4052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u="sng">
                <a:solidFill>
                  <a:srgbClr val="0563C1"/>
                </a:solidFill>
                <a:latin typeface="Times New Roman"/>
                <a:ea typeface="Calibri"/>
                <a:cs typeface="Times New Roman"/>
                <a:hlinkClick r:id="rId4" tooltip="https://disk.yandex.ru/i/vijn1syG6aWBzg"/>
              </a:rPr>
              <a:t>https://disk.yandex.ru/i/vijn1syG6aWBzg</a:t>
            </a:r>
            <a:endParaRPr lang="ru-RU" sz="1600">
              <a:latin typeface="Constantia"/>
            </a:endParaRPr>
          </a:p>
        </p:txBody>
      </p:sp>
      <p:sp>
        <p:nvSpPr>
          <p:cNvPr id="3" name="Равнобедренный треугольник 2">
            <a:hlinkClick r:id="rId4"/>
          </p:cNvPr>
          <p:cNvSpPr/>
          <p:nvPr/>
        </p:nvSpPr>
        <p:spPr bwMode="auto">
          <a:xfrm rot="5400000">
            <a:off x="3164773" y="1154834"/>
            <a:ext cx="574652" cy="531312"/>
          </a:xfrm>
          <a:prstGeom prst="triangle">
            <a:avLst>
              <a:gd name="adj" fmla="val 50000"/>
            </a:avLst>
          </a:prstGeom>
          <a:solidFill>
            <a:srgbClr val="FF5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 rot="1835453">
            <a:off x="2801515" y="1211110"/>
            <a:ext cx="458606" cy="531030"/>
          </a:xfrm>
          <a:prstGeom prst="rect">
            <a:avLst/>
          </a:prstGeom>
          <a:noFill/>
        </p:spPr>
      </p:pic>
      <p:pic>
        <p:nvPicPr>
          <p:cNvPr id="4" name="Рисунок 3" descr="Изображение выглядит как внутренний, игрушка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079538" y="57016"/>
            <a:ext cx="2064462" cy="1339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alphaModFix amt="35000"/>
          </a:blip>
          <a:stretch/>
        </p:blipFill>
        <p:spPr bwMode="auto">
          <a:xfrm>
            <a:off x="31221" y="-13443"/>
            <a:ext cx="9118972" cy="6858000"/>
          </a:xfrm>
          <a:prstGeom prst="rect">
            <a:avLst/>
          </a:prstGeom>
        </p:spPr>
      </p:pic>
      <p:grpSp>
        <p:nvGrpSpPr>
          <p:cNvPr id="11270" name="Group 14"/>
          <p:cNvGrpSpPr/>
          <p:nvPr/>
        </p:nvGrpSpPr>
        <p:grpSpPr bwMode="auto">
          <a:xfrm>
            <a:off x="8532440" y="6309320"/>
            <a:ext cx="504751" cy="537098"/>
            <a:chOff x="4967" y="3702"/>
            <a:chExt cx="635" cy="499"/>
          </a:xfrm>
        </p:grpSpPr>
        <p:sp>
          <p:nvSpPr>
            <p:cNvPr id="11274" name="AutoShape 11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11275" name="AutoShape 12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 bwMode="auto">
          <a:xfrm>
            <a:off x="791074" y="178695"/>
            <a:ext cx="6949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 1</a:t>
            </a:r>
            <a:b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</a:b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«Т</a:t>
            </a: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cs typeface="Times New Roman"/>
              </a:rPr>
              <a:t>руд и продукт труда (товар)</a:t>
            </a: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»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34699" y="6321337"/>
            <a:ext cx="3540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u="sng">
                <a:latin typeface="Constantia"/>
              </a:rPr>
              <a:t>Дидактическая игра. Распечатай и играй</a:t>
            </a:r>
            <a:endParaRPr/>
          </a:p>
          <a:p>
            <a:pPr>
              <a:defRPr/>
            </a:pPr>
            <a:r>
              <a:rPr lang="ru-RU" sz="1400" u="sng">
                <a:latin typeface="Constantia"/>
              </a:rPr>
              <a:t>Ссылка для скачивания</a:t>
            </a:r>
            <a:r>
              <a:rPr lang="ru-RU" sz="1100" u="sng">
                <a:latin typeface="Constantia"/>
              </a:rPr>
              <a:t>: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476052" y="1036010"/>
            <a:ext cx="8056388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800" b="1">
                <a:latin typeface="Times New Roman"/>
                <a:ea typeface="Calibri"/>
              </a:rPr>
              <a:t>Дидактическая игра «Кому что нужно» </a:t>
            </a:r>
            <a:endParaRPr/>
          </a:p>
          <a:p>
            <a:pPr algn="just">
              <a:lnSpc>
                <a:spcPct val="150000"/>
              </a:lnSpc>
              <a:defRPr/>
            </a:pPr>
            <a:r>
              <a:rPr lang="ru-RU" u="sng">
                <a:latin typeface="Constantia"/>
                <a:cs typeface="Times New Roman"/>
              </a:rPr>
              <a:t>Игровое задание: </a:t>
            </a:r>
            <a:r>
              <a:rPr lang="ru-RU">
                <a:latin typeface="Constantia"/>
                <a:cs typeface="Times New Roman"/>
              </a:rPr>
              <a:t>Каждый человек имеет профессию. Есть предметы, инструменты, устройства, которые необходимы человеку в его работе.      Их называют орудиями труда. Найди пару. Соедини карточку                           с изображением работника и карточку с изображением его орудия труда. Назови профессию</a:t>
            </a:r>
            <a:endParaRPr lang="ru-RU">
              <a:latin typeface="Constantia"/>
            </a:endParaRP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196528" y="0"/>
            <a:ext cx="559048" cy="539676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>
                <a:solidFill>
                  <a:srgbClr val="FFFF66"/>
                </a:solidFill>
                <a:cs typeface="Arial"/>
              </a:rPr>
              <a:t>1.2</a:t>
            </a:r>
            <a:endParaRPr/>
          </a:p>
        </p:txBody>
      </p:sp>
      <p:pic>
        <p:nvPicPr>
          <p:cNvPr id="7" name="Рисунок 6" descr="Изображение выглядит как внутренний, игрушка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50822" y="0"/>
            <a:ext cx="1876882" cy="1217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 bwMode="auto">
          <a:xfrm>
            <a:off x="3527976" y="6337750"/>
            <a:ext cx="5112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>
                <a:solidFill>
                  <a:srgbClr val="002060"/>
                </a:solidFill>
                <a:hlinkClick r:id="rId5" tooltip="https://disk.yandex.ru/d/IoZpDSMrXwULsw"/>
              </a:rPr>
              <a:t>https://disk.yandex.ru/d/IoZpDSMrXwULsw</a:t>
            </a:r>
            <a:endParaRPr lang="ru-RU">
              <a:solidFill>
                <a:srgbClr val="002060"/>
              </a:solidFill>
            </a:endParaRPr>
          </a:p>
        </p:txBody>
      </p:sp>
      <p:pic>
        <p:nvPicPr>
          <p:cNvPr id="11" name="Рисунок 10" descr="Изображение выглядит как Бумажное изделие, бумага, рисунок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6199999">
            <a:off x="3156357" y="2486026"/>
            <a:ext cx="3081973" cy="442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242" name="Group 4"/>
          <p:cNvGrpSpPr/>
          <p:nvPr/>
        </p:nvGrpSpPr>
        <p:grpSpPr bwMode="auto">
          <a:xfrm>
            <a:off x="8604448" y="6309320"/>
            <a:ext cx="504006" cy="504056"/>
            <a:chOff x="4967" y="3702"/>
            <a:chExt cx="635" cy="499"/>
          </a:xfrm>
        </p:grpSpPr>
        <p:sp>
          <p:nvSpPr>
            <p:cNvPr id="10250" name="AutoShape 5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10251" name="AutoShape 6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 bwMode="auto">
          <a:xfrm>
            <a:off x="530117" y="9008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 1</a:t>
            </a:r>
            <a:b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</a:b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«Т</a:t>
            </a: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cs typeface="Times New Roman"/>
              </a:rPr>
              <a:t>руд и продукт труда (товар)</a:t>
            </a: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»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530116" y="6469471"/>
            <a:ext cx="6418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u="sng">
                <a:latin typeface="Constantia"/>
              </a:rPr>
              <a:t>Рабочий лист.  Ссылка: </a:t>
            </a:r>
            <a:r>
              <a:rPr lang="en-US" sz="1400" u="sng">
                <a:latin typeface="Constantia"/>
                <a:hlinkClick r:id="rId3" tooltip="https://disk.yandex.ru/i/USvVZHhRpJUZzw"/>
              </a:rPr>
              <a:t>https://disk.yandex.ru/i/USvVZHhRpJUZzw</a:t>
            </a:r>
            <a:r>
              <a:rPr lang="ru-RU" sz="1400" u="sng">
                <a:latin typeface="Constantia"/>
              </a:rPr>
              <a:t>   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2051720" y="1161159"/>
            <a:ext cx="56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latin typeface="Constantia"/>
                <a:cs typeface="Times New Roman"/>
              </a:rPr>
              <a:t>Определи кто из покупателей купил данный товар</a:t>
            </a:r>
            <a:r>
              <a:rPr lang="ru-RU">
                <a:solidFill>
                  <a:srgbClr val="FF0000"/>
                </a:solidFill>
                <a:latin typeface="Constantia"/>
                <a:cs typeface="Times New Roman"/>
              </a:rPr>
              <a:t>.</a:t>
            </a:r>
            <a:endParaRPr lang="ru-RU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196528" y="0"/>
            <a:ext cx="559048" cy="539676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>
                <a:solidFill>
                  <a:srgbClr val="FFFF66"/>
                </a:solidFill>
                <a:cs typeface="Arial"/>
              </a:rPr>
              <a:t>1.3</a:t>
            </a:r>
            <a:endParaRPr/>
          </a:p>
        </p:txBody>
      </p:sp>
      <p:pic>
        <p:nvPicPr>
          <p:cNvPr id="6" name="Рисунок 5" descr="Изображение выглядит как игрушка, мультфильм, текст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87624" y="1716943"/>
            <a:ext cx="6624736" cy="4752528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утренний, игрушка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267118" y="-84935"/>
            <a:ext cx="1876882" cy="1217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6"/>
          <a:srcRect l="27348" t="6496" r="28132" b="11049"/>
          <a:stretch/>
        </p:blipFill>
        <p:spPr bwMode="auto">
          <a:xfrm flipH="1">
            <a:off x="7812360" y="2492896"/>
            <a:ext cx="945875" cy="1069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alphaModFix amt="35000"/>
          </a:blip>
          <a:stretch/>
        </p:blipFill>
        <p:spPr bwMode="auto">
          <a:xfrm>
            <a:off x="0" y="21609"/>
            <a:ext cx="9118972" cy="6858000"/>
          </a:xfrm>
          <a:prstGeom prst="rect">
            <a:avLst/>
          </a:prstGeom>
        </p:spPr>
      </p:pic>
      <p:grpSp>
        <p:nvGrpSpPr>
          <p:cNvPr id="12291" name="Group 4"/>
          <p:cNvGrpSpPr/>
          <p:nvPr/>
        </p:nvGrpSpPr>
        <p:grpSpPr bwMode="auto">
          <a:xfrm>
            <a:off x="8532440" y="6309320"/>
            <a:ext cx="586532" cy="540668"/>
            <a:chOff x="4967" y="3702"/>
            <a:chExt cx="635" cy="499"/>
          </a:xfrm>
        </p:grpSpPr>
        <p:sp>
          <p:nvSpPr>
            <p:cNvPr id="12298" name="AutoShape 5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12299" name="AutoShape 6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 bwMode="auto">
          <a:xfrm>
            <a:off x="450910" y="132906"/>
            <a:ext cx="8043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 1</a:t>
            </a:r>
            <a:b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</a:b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«Т</a:t>
            </a: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onstantia"/>
                <a:cs typeface="Times New Roman"/>
              </a:rPr>
              <a:t>руд и продукт труда (товар)</a:t>
            </a: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»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376914" y="1039469"/>
            <a:ext cx="7363437" cy="6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200" u="sng">
                <a:latin typeface="Constantia"/>
              </a:rPr>
              <a:t>Электронная игра. Ссылка:</a:t>
            </a:r>
            <a:r>
              <a:rPr lang="en-US" sz="1400" u="sng">
                <a:latin typeface="Constantia"/>
                <a:hlinkClick r:id="rId4" tooltip="https://learningapps.org/watch?v=pecwyvxdk22"/>
              </a:rPr>
              <a:t>https://learningapps.org/watch?v=pecwyvxdk22</a:t>
            </a:r>
            <a:endParaRPr lang="ru-RU" sz="1400">
              <a:latin typeface="Constantia"/>
            </a:endParaRPr>
          </a:p>
          <a:p>
            <a:pPr>
              <a:lnSpc>
                <a:spcPct val="150000"/>
              </a:lnSpc>
              <a:defRPr/>
            </a:pPr>
            <a:r>
              <a:rPr lang="en-US" sz="1200">
                <a:latin typeface="Constantia"/>
              </a:rPr>
              <a:t> </a:t>
            </a:r>
            <a:r>
              <a:rPr lang="ru-RU" sz="1200">
                <a:latin typeface="Constantia"/>
              </a:rPr>
              <a:t>             или </a:t>
            </a:r>
            <a:r>
              <a:rPr lang="en-US" sz="1200">
                <a:latin typeface="Constantia"/>
              </a:rPr>
              <a:t>Qr – </a:t>
            </a:r>
            <a:r>
              <a:rPr lang="ru-RU" sz="1200">
                <a:latin typeface="Constantia"/>
              </a:rPr>
              <a:t>код.</a:t>
            </a:r>
            <a:endParaRPr/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96528" y="0"/>
            <a:ext cx="559048" cy="539676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>
                <a:solidFill>
                  <a:srgbClr val="FFFF66"/>
                </a:solidFill>
                <a:cs typeface="Arial"/>
              </a:rPr>
              <a:t>1.4</a:t>
            </a:r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0186" y="1991324"/>
            <a:ext cx="2199928" cy="21999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 bwMode="auto">
          <a:xfrm>
            <a:off x="2963312" y="2532037"/>
            <a:ext cx="51370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800" u="sng">
                <a:latin typeface="Times New Roman"/>
                <a:cs typeface="Times New Roman"/>
              </a:rPr>
              <a:t>Игровое задание:</a:t>
            </a:r>
            <a:r>
              <a:rPr lang="ru-RU" sz="1800">
                <a:latin typeface="Times New Roman"/>
                <a:cs typeface="Times New Roman"/>
              </a:rPr>
              <a:t> Каждый человек имеет свою профессию. Результатом труда человека является продукт, который приносит ему доход. Найди пару. Соедини карточку с изображением работника и карточку с изображением результата его труда. Правильно подобранные пары исчезнут.</a:t>
            </a:r>
            <a:r>
              <a:rPr lang="ru-RU" b="0" i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endParaRPr lang="ru-RU"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3295987" y="1534756"/>
            <a:ext cx="4674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Электронная игра </a:t>
            </a:r>
            <a:b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</a:br>
            <a: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«Все профессии важны, 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все профессии нужны»</a:t>
            </a:r>
            <a:endParaRPr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6"/>
          <a:srcRect t="12204" b="11102"/>
          <a:stretch/>
        </p:blipFill>
        <p:spPr bwMode="auto">
          <a:xfrm>
            <a:off x="2443666" y="4381474"/>
            <a:ext cx="5656726" cy="2455980"/>
          </a:xfrm>
          <a:prstGeom prst="rect">
            <a:avLst/>
          </a:prstGeom>
          <a:noFill/>
        </p:spPr>
      </p:pic>
      <p:pic>
        <p:nvPicPr>
          <p:cNvPr id="20" name="Рисунок 19" descr="Изображение выглядит как внутренний, игрушка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032416" y="295654"/>
            <a:ext cx="1876882" cy="1217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315" name="Group 4"/>
          <p:cNvGrpSpPr/>
          <p:nvPr/>
        </p:nvGrpSpPr>
        <p:grpSpPr bwMode="auto">
          <a:xfrm>
            <a:off x="8604448" y="6309320"/>
            <a:ext cx="528960" cy="537964"/>
            <a:chOff x="4967" y="3702"/>
            <a:chExt cx="635" cy="499"/>
          </a:xfrm>
        </p:grpSpPr>
        <p:sp>
          <p:nvSpPr>
            <p:cNvPr id="13322" name="AutoShape 5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13323" name="AutoShape 6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271666" y="10716"/>
            <a:ext cx="576064" cy="530536"/>
          </a:xfrm>
          <a:prstGeom prst="cube">
            <a:avLst>
              <a:gd name="adj" fmla="val 25000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>
                <a:solidFill>
                  <a:srgbClr val="FFFF66"/>
                </a:solidFill>
                <a:cs typeface="Arial"/>
              </a:rPr>
              <a:t>2.1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439652" y="101659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 2</a:t>
            </a:r>
            <a:b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</a:b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«</a:t>
            </a:r>
            <a:r>
              <a:rPr lang="ru-RU" sz="2400" b="1">
                <a:solidFill>
                  <a:prstClr val="black"/>
                </a:solidFill>
                <a:latin typeface="Times New Roman"/>
                <a:cs typeface="Times New Roman"/>
              </a:rPr>
              <a:t>Деньги и </a:t>
            </a: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цена</a:t>
            </a:r>
            <a:r>
              <a:rPr lang="ru-RU" sz="2400" b="1">
                <a:solidFill>
                  <a:prstClr val="black"/>
                </a:solidFill>
                <a:latin typeface="Times New Roman"/>
                <a:cs typeface="Times New Roman"/>
              </a:rPr>
              <a:t> (стоимость)»</a:t>
            </a:r>
            <a:endParaRPr lang="ru-RU" sz="2400" b="1">
              <a:solidFill>
                <a:prstClr val="black"/>
              </a:solidFill>
              <a:latin typeface="Constantia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813105" y="1188078"/>
            <a:ext cx="1676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>
                <a:latin typeface="Constantia"/>
                <a:ea typeface="Tahoma"/>
                <a:cs typeface="Tahoma"/>
              </a:rPr>
              <a:t>1. </a:t>
            </a:r>
            <a:r>
              <a:rPr lang="ru-RU" u="sng">
                <a:latin typeface="Constantia"/>
                <a:ea typeface="Tahoma"/>
                <a:cs typeface="Tahoma"/>
              </a:rPr>
              <a:t>Видеосюжет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8928" y="4290242"/>
            <a:ext cx="8205520" cy="25570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 bwMode="auto">
          <a:xfrm>
            <a:off x="871876" y="184305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u="sng">
                <a:latin typeface="Constantia"/>
                <a:ea typeface="Tahoma"/>
                <a:cs typeface="Tahoma"/>
              </a:rPr>
              <a:t>2</a:t>
            </a:r>
            <a:r>
              <a:rPr lang="en-US" u="sng">
                <a:latin typeface="Constantia"/>
                <a:ea typeface="Tahoma"/>
                <a:cs typeface="Tahoma"/>
              </a:rPr>
              <a:t>. </a:t>
            </a:r>
            <a:r>
              <a:rPr lang="ru-RU" u="sng">
                <a:latin typeface="Constantia"/>
                <a:ea typeface="Tahoma"/>
                <a:cs typeface="Tahoma"/>
              </a:rPr>
              <a:t>Вопросы</a:t>
            </a:r>
            <a:r>
              <a:rPr lang="ru-RU">
                <a:latin typeface="Constantia"/>
              </a:rPr>
              <a:t>: 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1217362" y="2186951"/>
            <a:ext cx="7140470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800">
                <a:latin typeface="Constantia"/>
                <a:ea typeface="Tahoma"/>
                <a:cs typeface="Tahoma"/>
              </a:rPr>
              <a:t>Деньги просто так не даются, как же тогда Крош их накопил?</a:t>
            </a:r>
            <a:endParaRPr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800">
                <a:latin typeface="Constantia"/>
                <a:ea typeface="Tahoma"/>
                <a:cs typeface="Tahoma"/>
              </a:rPr>
              <a:t>Правильно ли утверждал Пин, что для постоянных расходов деньги нужно зарабатывать?</a:t>
            </a:r>
            <a:endParaRPr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800">
                <a:latin typeface="Constantia"/>
                <a:ea typeface="Tahoma"/>
                <a:cs typeface="Tahoma"/>
              </a:rPr>
              <a:t>Как стал зарабатывать деньги Крош?</a:t>
            </a:r>
            <a:endParaRPr/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defRPr/>
            </a:pPr>
            <a:r>
              <a:rPr lang="ru-RU" sz="1800">
                <a:latin typeface="Constantia"/>
                <a:ea typeface="Tahoma"/>
                <a:cs typeface="Tahoma"/>
              </a:rPr>
              <a:t>А как у вас в семье зарабатывают деньги?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3993090" y="1188078"/>
            <a:ext cx="4364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u="sng">
                <a:solidFill>
                  <a:srgbClr val="0563C1"/>
                </a:solidFill>
                <a:latin typeface="Times New Roman"/>
                <a:ea typeface="Calibri"/>
                <a:hlinkClick r:id="rId4" tooltip="https://disk.yandex.ru/i/RRFlVCjmAbxIow"/>
              </a:rPr>
              <a:t>https://disk.yandex.ru/i/RRFlVCjmAbxIow</a:t>
            </a:r>
            <a:endParaRPr lang="ru-RU"/>
          </a:p>
        </p:txBody>
      </p:sp>
      <p:sp>
        <p:nvSpPr>
          <p:cNvPr id="3" name="Равнобедренный треугольник 2">
            <a:hlinkClick r:id="rId4"/>
          </p:cNvPr>
          <p:cNvSpPr/>
          <p:nvPr/>
        </p:nvSpPr>
        <p:spPr bwMode="auto">
          <a:xfrm rot="5400000">
            <a:off x="3190666" y="1255580"/>
            <a:ext cx="480259" cy="410200"/>
          </a:xfrm>
          <a:prstGeom prst="triangle">
            <a:avLst>
              <a:gd name="adj" fmla="val 50000"/>
            </a:avLst>
          </a:prstGeom>
          <a:solidFill>
            <a:srgbClr val="FF5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26463" y="61935"/>
            <a:ext cx="1263591" cy="1168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 rot="1835453">
            <a:off x="2639865" y="1212066"/>
            <a:ext cx="458606" cy="5310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alphaModFix amt="35000"/>
          </a:blip>
          <a:stretch/>
        </p:blipFill>
        <p:spPr bwMode="auto">
          <a:xfrm>
            <a:off x="-1639" y="-13443"/>
            <a:ext cx="9118972" cy="6858000"/>
          </a:xfrm>
          <a:prstGeom prst="rect">
            <a:avLst/>
          </a:prstGeom>
        </p:spPr>
      </p:pic>
      <p:grpSp>
        <p:nvGrpSpPr>
          <p:cNvPr id="15363" name="Group 4"/>
          <p:cNvGrpSpPr/>
          <p:nvPr/>
        </p:nvGrpSpPr>
        <p:grpSpPr bwMode="auto">
          <a:xfrm>
            <a:off x="8460432" y="6093296"/>
            <a:ext cx="539552" cy="671066"/>
            <a:chOff x="4967" y="3702"/>
            <a:chExt cx="635" cy="499"/>
          </a:xfrm>
        </p:grpSpPr>
        <p:sp>
          <p:nvSpPr>
            <p:cNvPr id="15370" name="AutoShape 5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967" y="3702"/>
              <a:ext cx="635" cy="499"/>
            </a:xfrm>
            <a:prstGeom prst="cube">
              <a:avLst>
                <a:gd name="adj" fmla="val 25000"/>
              </a:avLst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  <p:sp>
          <p:nvSpPr>
            <p:cNvPr id="15371" name="AutoShape 6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102" y="3928"/>
              <a:ext cx="272" cy="227"/>
            </a:xfrm>
            <a:prstGeom prst="left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endParaRPr lang="ru-RU" sz="1800">
                <a:latin typeface="Arial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 bwMode="auto">
          <a:xfrm>
            <a:off x="1775636" y="80898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Сейф 2</a:t>
            </a:r>
            <a:b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</a:br>
            <a:r>
              <a:rPr lang="ru-RU" sz="2400" b="1">
                <a:solidFill>
                  <a:prstClr val="black"/>
                </a:solidFill>
                <a:latin typeface="Constantia"/>
                <a:cs typeface="Times New Roman"/>
              </a:rPr>
              <a:t>«Деньги и цена (стоимость)»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1178581" y="1170069"/>
            <a:ext cx="710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>
                <a:latin typeface="Constantia"/>
                <a:cs typeface="Times New Roman"/>
              </a:rPr>
              <a:t>Дидактическая игра </a:t>
            </a:r>
            <a:r>
              <a:rPr lang="ru-RU" sz="1800" b="1">
                <a:latin typeface="Times New Roman"/>
                <a:ea typeface="Calibri"/>
              </a:rPr>
              <a:t>«Магазин»</a:t>
            </a:r>
            <a:endParaRPr lang="ru-RU" b="1">
              <a:latin typeface="Constantia"/>
              <a:cs typeface="Times New Roman"/>
            </a:endParaRPr>
          </a:p>
          <a:p>
            <a:pPr algn="just">
              <a:defRPr/>
            </a:pPr>
            <a:r>
              <a:rPr lang="ru-RU" sz="1800" u="sng">
                <a:latin typeface="Times New Roman"/>
                <a:ea typeface="Calibri"/>
              </a:rPr>
              <a:t>Игровое задание:</a:t>
            </a:r>
            <a:r>
              <a:rPr lang="ru-RU" sz="1800">
                <a:latin typeface="Times New Roman"/>
                <a:ea typeface="Calibri"/>
              </a:rPr>
              <a:t> Сложи товар в корзину на определенную сумму. </a:t>
            </a:r>
            <a:endParaRPr lang="ru-RU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51520" y="27856"/>
            <a:ext cx="576064" cy="530536"/>
          </a:xfrm>
          <a:prstGeom prst="cube">
            <a:avLst>
              <a:gd name="adj" fmla="val 25000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>
                <a:solidFill>
                  <a:srgbClr val="FFFF66"/>
                </a:solidFill>
                <a:cs typeface="Arial"/>
              </a:rPr>
              <a:t>2.2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alphaModFix amt="85000"/>
          </a:blip>
          <a:stretch/>
        </p:blipFill>
        <p:spPr bwMode="auto">
          <a:xfrm>
            <a:off x="7599899" y="-20457"/>
            <a:ext cx="1526970" cy="1412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 bwMode="auto">
          <a:xfrm>
            <a:off x="2360828" y="6398571"/>
            <a:ext cx="5094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u="sng">
                <a:hlinkClick r:id="rId5" tooltip="https://disk.yandex.ru/d/G00vs0C5uOxUMw"/>
              </a:rPr>
              <a:t>https://disk.yandex.ru/d/G00vs0C5uOxUMw</a:t>
            </a:r>
            <a:endParaRPr lang="ru-RU" sz="1600"/>
          </a:p>
          <a:p>
            <a:pPr>
              <a:defRPr/>
            </a:pPr>
            <a:endParaRPr lang="ru-RU" sz="160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66880" y="6053258"/>
            <a:ext cx="2127688" cy="80474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тское искусство, мультфильм, в помещении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16199999">
            <a:off x="2609601" y="1316226"/>
            <a:ext cx="4161136" cy="5548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566</TotalTime>
  <Words>2722</Words>
  <Application>Microsoft Office PowerPoint</Application>
  <DocSecurity>0</DocSecurity>
  <PresentationFormat>Экран (4:3)</PresentationFormat>
  <Paragraphs>320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Calibri Light</vt:lpstr>
      <vt:lpstr>Comic Sans MS</vt:lpstr>
      <vt:lpstr>Consolas</vt:lpstr>
      <vt:lpstr>Constantia</vt:lpstr>
      <vt:lpstr>Courier New</vt:lpstr>
      <vt:lpstr>Tahoma</vt:lpstr>
      <vt:lpstr>Times New Roman</vt:lpstr>
      <vt:lpstr>Wingdings</vt:lpstr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Ольга Смирницкая</cp:lastModifiedBy>
  <cp:revision>196</cp:revision>
  <dcterms:created xsi:type="dcterms:W3CDTF">2008-06-12T19:18:46Z</dcterms:created>
  <dcterms:modified xsi:type="dcterms:W3CDTF">2025-11-28T08:41:53Z</dcterms:modified>
  <cp:category/>
  <dc:identifier/>
  <cp:contentStatus/>
  <dc:language/>
  <cp:version/>
</cp:coreProperties>
</file>